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7" r:id="rId2"/>
    <p:sldId id="280" r:id="rId3"/>
    <p:sldId id="281" r:id="rId4"/>
    <p:sldId id="287" r:id="rId5"/>
    <p:sldId id="434" r:id="rId6"/>
    <p:sldId id="282" r:id="rId7"/>
    <p:sldId id="283" r:id="rId8"/>
    <p:sldId id="435" r:id="rId9"/>
    <p:sldId id="284" r:id="rId10"/>
    <p:sldId id="285" r:id="rId11"/>
    <p:sldId id="286" r:id="rId12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AB9DCB-953C-4871-AA90-7E65B3718E9D}" v="219" dt="2022-09-26T12:35:21.5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lip Gallant" userId="26d5c5b775be91ad" providerId="LiveId" clId="{2DAB9DCB-953C-4871-AA90-7E65B3718E9D}"/>
    <pc:docChg chg="addSld modSld">
      <pc:chgData name="Filip Gallant" userId="26d5c5b775be91ad" providerId="LiveId" clId="{2DAB9DCB-953C-4871-AA90-7E65B3718E9D}" dt="2022-09-26T12:34:58.631" v="302" actId="255"/>
      <pc:docMkLst>
        <pc:docMk/>
      </pc:docMkLst>
      <pc:sldChg chg="new">
        <pc:chgData name="Filip Gallant" userId="26d5c5b775be91ad" providerId="LiveId" clId="{2DAB9DCB-953C-4871-AA90-7E65B3718E9D}" dt="2022-09-26T12:11:20.894" v="0" actId="680"/>
        <pc:sldMkLst>
          <pc:docMk/>
          <pc:sldMk cId="3919023686" sldId="287"/>
        </pc:sldMkLst>
      </pc:sldChg>
      <pc:sldChg chg="delSp modSp add mod modNotes">
        <pc:chgData name="Filip Gallant" userId="26d5c5b775be91ad" providerId="LiveId" clId="{2DAB9DCB-953C-4871-AA90-7E65B3718E9D}" dt="2022-09-26T12:20:14.895" v="52" actId="1037"/>
        <pc:sldMkLst>
          <pc:docMk/>
          <pc:sldMk cId="1622080581" sldId="434"/>
        </pc:sldMkLst>
        <pc:spChg chg="mod">
          <ac:chgData name="Filip Gallant" userId="26d5c5b775be91ad" providerId="LiveId" clId="{2DAB9DCB-953C-4871-AA90-7E65B3718E9D}" dt="2022-09-26T12:15:49.456" v="36" actId="255"/>
          <ac:spMkLst>
            <pc:docMk/>
            <pc:sldMk cId="1622080581" sldId="434"/>
            <ac:spMk id="2" creationId="{00000000-0000-0000-0000-000000000000}"/>
          </ac:spMkLst>
        </pc:spChg>
        <pc:spChg chg="mod">
          <ac:chgData name="Filip Gallant" userId="26d5c5b775be91ad" providerId="LiveId" clId="{2DAB9DCB-953C-4871-AA90-7E65B3718E9D}" dt="2022-09-26T12:15:21.165" v="30" actId="18245"/>
          <ac:spMkLst>
            <pc:docMk/>
            <pc:sldMk cId="1622080581" sldId="434"/>
            <ac:spMk id="5" creationId="{2C08E2FF-D057-584E-1822-F107A366BB68}"/>
          </ac:spMkLst>
        </pc:spChg>
        <pc:spChg chg="mod">
          <ac:chgData name="Filip Gallant" userId="26d5c5b775be91ad" providerId="LiveId" clId="{2DAB9DCB-953C-4871-AA90-7E65B3718E9D}" dt="2022-09-26T12:15:21.165" v="30" actId="18245"/>
          <ac:spMkLst>
            <pc:docMk/>
            <pc:sldMk cId="1622080581" sldId="434"/>
            <ac:spMk id="6" creationId="{15FEB573-208E-A747-055E-359F1DEEBC68}"/>
          </ac:spMkLst>
        </pc:spChg>
        <pc:spChg chg="mod">
          <ac:chgData name="Filip Gallant" userId="26d5c5b775be91ad" providerId="LiveId" clId="{2DAB9DCB-953C-4871-AA90-7E65B3718E9D}" dt="2022-09-26T12:20:14.895" v="52" actId="1037"/>
          <ac:spMkLst>
            <pc:docMk/>
            <pc:sldMk cId="1622080581" sldId="434"/>
            <ac:spMk id="8" creationId="{BB9A1978-095E-A862-4CED-B65F01308526}"/>
          </ac:spMkLst>
        </pc:spChg>
        <pc:spChg chg="mod">
          <ac:chgData name="Filip Gallant" userId="26d5c5b775be91ad" providerId="LiveId" clId="{2DAB9DCB-953C-4871-AA90-7E65B3718E9D}" dt="2022-09-26T12:15:21.165" v="30" actId="18245"/>
          <ac:spMkLst>
            <pc:docMk/>
            <pc:sldMk cId="1622080581" sldId="434"/>
            <ac:spMk id="9" creationId="{734E60BE-BA64-C596-267D-A432278DEAE6}"/>
          </ac:spMkLst>
        </pc:spChg>
        <pc:spChg chg="mod">
          <ac:chgData name="Filip Gallant" userId="26d5c5b775be91ad" providerId="LiveId" clId="{2DAB9DCB-953C-4871-AA90-7E65B3718E9D}" dt="2022-09-26T12:16:11.607" v="37" actId="255"/>
          <ac:spMkLst>
            <pc:docMk/>
            <pc:sldMk cId="1622080581" sldId="434"/>
            <ac:spMk id="10" creationId="{26FA2421-6320-5C76-0EFD-B864D2AFBC73}"/>
          </ac:spMkLst>
        </pc:spChg>
        <pc:spChg chg="mod">
          <ac:chgData name="Filip Gallant" userId="26d5c5b775be91ad" providerId="LiveId" clId="{2DAB9DCB-953C-4871-AA90-7E65B3718E9D}" dt="2022-09-26T12:15:21.165" v="30" actId="18245"/>
          <ac:spMkLst>
            <pc:docMk/>
            <pc:sldMk cId="1622080581" sldId="434"/>
            <ac:spMk id="11" creationId="{A29EBBD5-D2DC-59D1-C95E-D24C2121044C}"/>
          </ac:spMkLst>
        </pc:spChg>
        <pc:spChg chg="mod">
          <ac:chgData name="Filip Gallant" userId="26d5c5b775be91ad" providerId="LiveId" clId="{2DAB9DCB-953C-4871-AA90-7E65B3718E9D}" dt="2022-09-26T12:15:21.165" v="30" actId="18245"/>
          <ac:spMkLst>
            <pc:docMk/>
            <pc:sldMk cId="1622080581" sldId="434"/>
            <ac:spMk id="12" creationId="{FBBD3CB1-9739-6DE1-12BF-86DA66927CC9}"/>
          </ac:spMkLst>
        </pc:spChg>
        <pc:spChg chg="mod">
          <ac:chgData name="Filip Gallant" userId="26d5c5b775be91ad" providerId="LiveId" clId="{2DAB9DCB-953C-4871-AA90-7E65B3718E9D}" dt="2022-09-26T12:15:36.592" v="35" actId="1037"/>
          <ac:spMkLst>
            <pc:docMk/>
            <pc:sldMk cId="1622080581" sldId="434"/>
            <ac:spMk id="13" creationId="{42848D62-7375-EE9C-5BFC-74C6BE42EBC8}"/>
          </ac:spMkLst>
        </pc:spChg>
        <pc:grpChg chg="mod">
          <ac:chgData name="Filip Gallant" userId="26d5c5b775be91ad" providerId="LiveId" clId="{2DAB9DCB-953C-4871-AA90-7E65B3718E9D}" dt="2022-09-26T12:19:57.579" v="46" actId="1037"/>
          <ac:grpSpMkLst>
            <pc:docMk/>
            <pc:sldMk cId="1622080581" sldId="434"/>
            <ac:grpSpMk id="3" creationId="{61F1EE2C-889B-AE80-03DA-4151DFCEC7E2}"/>
          </ac:grpSpMkLst>
        </pc:grpChg>
        <pc:graphicFrameChg chg="del mod modGraphic">
          <ac:chgData name="Filip Gallant" userId="26d5c5b775be91ad" providerId="LiveId" clId="{2DAB9DCB-953C-4871-AA90-7E65B3718E9D}" dt="2022-09-26T12:15:21.165" v="30" actId="18245"/>
          <ac:graphicFrameMkLst>
            <pc:docMk/>
            <pc:sldMk cId="1622080581" sldId="434"/>
            <ac:graphicFrameMk id="7" creationId="{00000000-0000-0000-0000-000000000000}"/>
          </ac:graphicFrameMkLst>
        </pc:graphicFrameChg>
        <pc:picChg chg="del mod">
          <ac:chgData name="Filip Gallant" userId="26d5c5b775be91ad" providerId="LiveId" clId="{2DAB9DCB-953C-4871-AA90-7E65B3718E9D}" dt="2022-09-26T12:16:31.578" v="38" actId="478"/>
          <ac:picMkLst>
            <pc:docMk/>
            <pc:sldMk cId="1622080581" sldId="434"/>
            <ac:picMk id="4" creationId="{1E27C04A-87B9-473A-982C-DA177F93B06E}"/>
          </ac:picMkLst>
        </pc:picChg>
      </pc:sldChg>
      <pc:sldChg chg="delSp modSp add mod modAnim modNotes">
        <pc:chgData name="Filip Gallant" userId="26d5c5b775be91ad" providerId="LiveId" clId="{2DAB9DCB-953C-4871-AA90-7E65B3718E9D}" dt="2022-09-26T12:34:58.631" v="302" actId="255"/>
        <pc:sldMkLst>
          <pc:docMk/>
          <pc:sldMk cId="447106329" sldId="435"/>
        </pc:sldMkLst>
        <pc:spChg chg="mod">
          <ac:chgData name="Filip Gallant" userId="26d5c5b775be91ad" providerId="LiveId" clId="{2DAB9DCB-953C-4871-AA90-7E65B3718E9D}" dt="2022-09-26T12:34:58.631" v="302" actId="255"/>
          <ac:spMkLst>
            <pc:docMk/>
            <pc:sldMk cId="447106329" sldId="435"/>
            <ac:spMk id="2" creationId="{00000000-0000-0000-0000-000000000000}"/>
          </ac:spMkLst>
        </pc:spChg>
        <pc:spChg chg="mod">
          <ac:chgData name="Filip Gallant" userId="26d5c5b775be91ad" providerId="LiveId" clId="{2DAB9DCB-953C-4871-AA90-7E65B3718E9D}" dt="2022-09-26T12:20:55.047" v="69" actId="255"/>
          <ac:spMkLst>
            <pc:docMk/>
            <pc:sldMk cId="447106329" sldId="435"/>
            <ac:spMk id="3" creationId="{DD5E0E05-EA2D-4435-8E00-DE4354500C78}"/>
          </ac:spMkLst>
        </pc:spChg>
        <pc:picChg chg="del">
          <ac:chgData name="Filip Gallant" userId="26d5c5b775be91ad" providerId="LiveId" clId="{2DAB9DCB-953C-4871-AA90-7E65B3718E9D}" dt="2022-09-26T12:21:04.570" v="85" actId="478"/>
          <ac:picMkLst>
            <pc:docMk/>
            <pc:sldMk cId="447106329" sldId="435"/>
            <ac:picMk id="4" creationId="{58B2C87E-C30E-4CD4-AB25-1D9D619436AD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DAD6C2ED-7843-4039-9608-5D67939E7CB4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587260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BE" noProof="0"/>
              <a:t>Klik om de opmaakprofielen van de modeltekst te bewerken</a:t>
            </a:r>
          </a:p>
          <a:p>
            <a:pPr lvl="1"/>
            <a:r>
              <a:rPr lang="nl-BE" noProof="0"/>
              <a:t>Tweede niveau</a:t>
            </a:r>
          </a:p>
          <a:p>
            <a:pPr lvl="2"/>
            <a:r>
              <a:rPr lang="nl-BE" noProof="0"/>
              <a:t>Derde niveau</a:t>
            </a:r>
          </a:p>
          <a:p>
            <a:pPr lvl="3"/>
            <a:r>
              <a:rPr lang="nl-BE" noProof="0"/>
              <a:t>Vierde niveau</a:t>
            </a:r>
          </a:p>
          <a:p>
            <a:pPr lvl="4"/>
            <a:r>
              <a:rPr lang="nl-BE" noProof="0"/>
              <a:t>Vijfde niveau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A570457E-F2AE-4FBC-81FE-1B34D9367BA2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873038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Een verdrinkingsproces duurt 3 à 5 minuten, waarvan maximaal anderhalve minuut bij bewustzijn</a:t>
            </a:r>
          </a:p>
          <a:p>
            <a:r>
              <a:rPr lang="nl-N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Fase 1: kan nog uit</a:t>
            </a:r>
            <a:r>
              <a:rPr lang="nl-N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water komen</a:t>
            </a:r>
          </a:p>
          <a:p>
            <a:r>
              <a:rPr lang="nl-N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Fase 2: kan niet meer uit water komen – snel handelen!!</a:t>
            </a:r>
          </a:p>
          <a:p>
            <a:r>
              <a:rPr lang="nl-N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Spasme  = laryngospasme</a:t>
            </a:r>
          </a:p>
          <a:p>
            <a:endParaRPr lang="nl-NL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l-N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Drowning</a:t>
            </a:r>
            <a:r>
              <a:rPr lang="nl-N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chain of survival bestaat uit  5 elementen en is gebaseerd op talk – </a:t>
            </a:r>
            <a:r>
              <a:rPr lang="nl-N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reach</a:t>
            </a:r>
            <a:r>
              <a:rPr lang="nl-N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nl-N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throw</a:t>
            </a:r>
            <a:endParaRPr lang="nl-NL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l-N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5 element zijn</a:t>
            </a:r>
          </a:p>
          <a:p>
            <a:pPr marL="228600" indent="-228600">
              <a:buAutoNum type="arabicParenR"/>
            </a:pPr>
            <a:r>
              <a:rPr lang="nl-N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Prevention of </a:t>
            </a:r>
            <a:r>
              <a:rPr lang="nl-N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drowning</a:t>
            </a:r>
            <a:endParaRPr lang="nl-NL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AutoNum type="arabicParenR"/>
            </a:pPr>
            <a:r>
              <a:rPr lang="nl-N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Recognition</a:t>
            </a:r>
            <a:r>
              <a:rPr lang="nl-N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nl-N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distress</a:t>
            </a:r>
            <a:r>
              <a:rPr lang="nl-N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nl-N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nl-N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N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drowning</a:t>
            </a:r>
            <a:r>
              <a:rPr lang="nl-N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N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victim</a:t>
            </a:r>
            <a:r>
              <a:rPr lang="nl-N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228600" indent="-228600">
              <a:buAutoNum type="arabicParenR"/>
            </a:pPr>
            <a:r>
              <a:rPr lang="nl-N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</a:t>
            </a:r>
            <a:r>
              <a:rPr lang="nl-N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N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floatation</a:t>
            </a:r>
            <a:endParaRPr lang="nl-NL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AutoNum type="arabicParenR"/>
            </a:pPr>
            <a:r>
              <a:rPr lang="nl-N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</a:t>
            </a:r>
            <a:r>
              <a:rPr lang="nl-N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N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patient</a:t>
            </a:r>
            <a:r>
              <a:rPr lang="nl-N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N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</a:t>
            </a:r>
            <a:r>
              <a:rPr lang="nl-N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water</a:t>
            </a:r>
          </a:p>
          <a:p>
            <a:pPr marL="228600" indent="-228600">
              <a:buAutoNum type="arabicParenR"/>
            </a:pPr>
            <a:r>
              <a:rPr lang="nl-N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</a:t>
            </a:r>
            <a:r>
              <a:rPr lang="nl-N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care as </a:t>
            </a:r>
            <a:r>
              <a:rPr lang="nl-N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needed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D61AC-B1D6-2449-9C57-59CE378118A7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8620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Het is zeer moeilijk op de prognose van een verdrinking slachtoffer te bepalen. Uit studies blijken volgende elementen geassocieerd te zijn met een hoge risico op slechte </a:t>
            </a:r>
            <a:r>
              <a:rPr lang="nl-BE" dirty="0" err="1"/>
              <a:t>ouctome</a:t>
            </a:r>
            <a:r>
              <a:rPr lang="nl-BE" dirty="0"/>
              <a:t>:</a:t>
            </a:r>
          </a:p>
          <a:p>
            <a:r>
              <a:rPr lang="nl-BE" dirty="0" err="1"/>
              <a:t>Submersion</a:t>
            </a:r>
            <a:r>
              <a:rPr lang="nl-BE" dirty="0"/>
              <a:t> &gt; 10min</a:t>
            </a:r>
          </a:p>
          <a:p>
            <a:r>
              <a:rPr lang="nl-BE" dirty="0" err="1"/>
              <a:t>Langedurige</a:t>
            </a:r>
            <a:r>
              <a:rPr lang="nl-BE" dirty="0"/>
              <a:t> “no flow” time door uitgestelde CPR</a:t>
            </a:r>
          </a:p>
          <a:p>
            <a:r>
              <a:rPr lang="nl-BE" dirty="0"/>
              <a:t>Langdurige “time </a:t>
            </a:r>
            <a:r>
              <a:rPr lang="nl-BE" dirty="0" err="1"/>
              <a:t>to</a:t>
            </a:r>
            <a:r>
              <a:rPr lang="nl-BE" dirty="0"/>
              <a:t> first </a:t>
            </a:r>
            <a:r>
              <a:rPr lang="nl-BE" dirty="0" err="1"/>
              <a:t>breath</a:t>
            </a:r>
            <a:r>
              <a:rPr lang="nl-BE" dirty="0"/>
              <a:t>”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/>
              <a:t>Ernstige acidose met Ph&lt; 6,5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/>
              <a:t>Forse hypothermie: kan lijken op overleden persoon dus </a:t>
            </a:r>
            <a:r>
              <a:rPr lang="nl-NL" baseline="0" dirty="0" err="1"/>
              <a:t>nobady</a:t>
            </a:r>
            <a:r>
              <a:rPr lang="nl-NL" baseline="0" dirty="0"/>
              <a:t> is </a:t>
            </a:r>
            <a:r>
              <a:rPr lang="nl-NL" baseline="0" dirty="0" err="1"/>
              <a:t>death</a:t>
            </a:r>
            <a:r>
              <a:rPr lang="nl-NL" baseline="0" dirty="0"/>
              <a:t> </a:t>
            </a:r>
            <a:r>
              <a:rPr lang="nl-NL" baseline="0" dirty="0" err="1"/>
              <a:t>unless</a:t>
            </a:r>
            <a:r>
              <a:rPr lang="nl-NL" baseline="0" dirty="0"/>
              <a:t> warm </a:t>
            </a:r>
            <a:r>
              <a:rPr lang="nl-NL" baseline="0" dirty="0" err="1"/>
              <a:t>and</a:t>
            </a:r>
            <a:r>
              <a:rPr lang="nl-NL" baseline="0" dirty="0"/>
              <a:t> </a:t>
            </a:r>
            <a:r>
              <a:rPr lang="nl-NL" baseline="0" dirty="0" err="1"/>
              <a:t>death</a:t>
            </a:r>
            <a:r>
              <a:rPr lang="nl-NL" baseline="0" dirty="0"/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/>
              <a:t>Maar hypothermie werkt beschermend (dus zelfs langdurige </a:t>
            </a:r>
            <a:r>
              <a:rPr lang="nl-NL" baseline="0" dirty="0" err="1"/>
              <a:t>subersie</a:t>
            </a:r>
            <a:r>
              <a:rPr lang="nl-NL" baseline="0" dirty="0"/>
              <a:t> in koud water kan nog een goede </a:t>
            </a:r>
            <a:r>
              <a:rPr lang="nl-NL" baseline="0" dirty="0" err="1"/>
              <a:t>outcome</a:t>
            </a:r>
            <a:r>
              <a:rPr lang="nl-NL" baseline="0" dirty="0"/>
              <a:t> kennen)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/>
              <a:t>Echter als </a:t>
            </a:r>
            <a:r>
              <a:rPr lang="nl-BE" dirty="0" err="1"/>
              <a:t>Ijskoud</a:t>
            </a:r>
            <a:r>
              <a:rPr lang="nl-BE" dirty="0"/>
              <a:t> water (&lt;6°c) en </a:t>
            </a:r>
            <a:r>
              <a:rPr lang="nl-BE" dirty="0" err="1"/>
              <a:t>patient</a:t>
            </a:r>
            <a:r>
              <a:rPr lang="nl-BE" dirty="0"/>
              <a:t> is jong of small of </a:t>
            </a:r>
            <a:r>
              <a:rPr lang="nl-BE" dirty="0" err="1"/>
              <a:t>submersie</a:t>
            </a:r>
            <a:r>
              <a:rPr lang="nl-BE" dirty="0"/>
              <a:t> &gt; 60min dan is overleving minimaal</a:t>
            </a:r>
          </a:p>
          <a:p>
            <a:endParaRPr lang="nl-BE" baseline="0" dirty="0"/>
          </a:p>
          <a:p>
            <a:r>
              <a:rPr lang="nl-NL" baseline="0" dirty="0" err="1"/>
              <a:t>Mammelian</a:t>
            </a:r>
            <a:r>
              <a:rPr lang="nl-NL" baseline="0" dirty="0"/>
              <a:t> </a:t>
            </a:r>
            <a:r>
              <a:rPr lang="nl-NL" baseline="0" dirty="0" err="1"/>
              <a:t>diving</a:t>
            </a:r>
            <a:r>
              <a:rPr lang="nl-NL" baseline="0" dirty="0"/>
              <a:t> </a:t>
            </a:r>
            <a:r>
              <a:rPr lang="nl-NL" baseline="0" dirty="0" err="1"/>
              <a:t>refelx</a:t>
            </a:r>
            <a:r>
              <a:rPr lang="nl-NL" baseline="0" dirty="0"/>
              <a:t> (</a:t>
            </a:r>
            <a:r>
              <a:rPr lang="nl-NL" baseline="0" dirty="0" err="1"/>
              <a:t>apnea</a:t>
            </a:r>
            <a:r>
              <a:rPr lang="nl-NL" baseline="0" dirty="0"/>
              <a:t>, </a:t>
            </a:r>
            <a:r>
              <a:rPr lang="nl-NL" baseline="0" dirty="0" err="1"/>
              <a:t>bradycardia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</a:t>
            </a:r>
            <a:r>
              <a:rPr lang="nl-NL" baseline="0" dirty="0" err="1"/>
              <a:t>selective</a:t>
            </a:r>
            <a:r>
              <a:rPr lang="nl-NL" baseline="0" dirty="0"/>
              <a:t> </a:t>
            </a:r>
            <a:r>
              <a:rPr lang="nl-NL" baseline="0" dirty="0" err="1"/>
              <a:t>vasoconstriction</a:t>
            </a:r>
            <a:r>
              <a:rPr lang="nl-NL" baseline="0" dirty="0"/>
              <a:t>) &amp; </a:t>
            </a:r>
            <a:r>
              <a:rPr lang="nl-NL" baseline="0" dirty="0" err="1"/>
              <a:t>selective</a:t>
            </a:r>
            <a:r>
              <a:rPr lang="nl-NL" baseline="0" dirty="0"/>
              <a:t> </a:t>
            </a:r>
            <a:r>
              <a:rPr lang="nl-NL" baseline="0" dirty="0" err="1"/>
              <a:t>brain</a:t>
            </a:r>
            <a:r>
              <a:rPr lang="nl-NL" baseline="0" dirty="0"/>
              <a:t> </a:t>
            </a:r>
            <a:r>
              <a:rPr lang="nl-NL" baseline="0" dirty="0" err="1"/>
              <a:t>cooling</a:t>
            </a:r>
            <a:r>
              <a:rPr lang="nl-NL" baseline="0" dirty="0"/>
              <a:t> are </a:t>
            </a:r>
            <a:r>
              <a:rPr lang="nl-NL" baseline="0" dirty="0" err="1"/>
              <a:t>protective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</a:t>
            </a:r>
            <a:r>
              <a:rPr lang="nl-NL" baseline="0" dirty="0" err="1"/>
              <a:t>extend</a:t>
            </a:r>
            <a:r>
              <a:rPr lang="nl-NL" baseline="0" dirty="0"/>
              <a:t> </a:t>
            </a:r>
            <a:r>
              <a:rPr lang="nl-NL" baseline="0" dirty="0" err="1"/>
              <a:t>the</a:t>
            </a:r>
            <a:r>
              <a:rPr lang="nl-NL" baseline="0" dirty="0"/>
              <a:t> </a:t>
            </a:r>
            <a:r>
              <a:rPr lang="nl-NL" baseline="0" dirty="0" err="1"/>
              <a:t>hypoxic</a:t>
            </a:r>
            <a:r>
              <a:rPr lang="nl-NL" baseline="0" dirty="0"/>
              <a:t> survival time</a:t>
            </a:r>
          </a:p>
          <a:p>
            <a:endParaRPr lang="nl-NL" baseline="0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b="1" dirty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9AA468-D9E8-F044-8B87-51D003BA759F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8301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082B15-889C-4AC3-9BFB-4E4E2EED1448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500409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30ED74-3895-4083-A194-F88A01E26003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48474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CBE972-F130-4865-8F0E-3B1A0DF1341C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644388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36FB038-7DCB-4105-9D98-67C1332E31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7528" y="1082757"/>
            <a:ext cx="8401938" cy="499329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23A295A-722A-40BB-A806-C5A9E7F28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4947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36FB038-7DCB-4105-9D98-67C1332E31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7528" y="1082757"/>
            <a:ext cx="8401938" cy="499329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23A295A-722A-40BB-A806-C5A9E7F28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54935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270EB5-9924-4806-86BC-E6A63347E1F8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892063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88651-23F6-4152-A87D-0F5FC012F630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030614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90BCF5-FCB0-4BEF-B387-EBFF8DA7B0CC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765758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F69802-19C2-48D5-B134-88A8E87684F5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88168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9887FA-9CCD-473B-97A0-FFCC6CC078A8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410305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697727-84D5-4CA2-A188-E2C9172E8508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388646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ACFC8C-A383-46A7-B7BD-0FFE8784871F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06100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F66666-8074-4E39-94B6-ED06DB4B92CF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275047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/>
              <a:t>Klik om het opmaakprofiel van de modeltekst te bewerken</a:t>
            </a:r>
          </a:p>
          <a:p>
            <a:pPr lvl="1"/>
            <a:r>
              <a:rPr lang="nl-NL" altLang="nl-BE"/>
              <a:t>Tweede niveau</a:t>
            </a:r>
          </a:p>
          <a:p>
            <a:pPr lvl="2"/>
            <a:r>
              <a:rPr lang="nl-NL" altLang="nl-BE"/>
              <a:t>Derde niveau</a:t>
            </a:r>
          </a:p>
          <a:p>
            <a:pPr lvl="3"/>
            <a:r>
              <a:rPr lang="nl-NL" altLang="nl-BE"/>
              <a:t>Vierde niveau</a:t>
            </a:r>
          </a:p>
          <a:p>
            <a:pPr lvl="4"/>
            <a:r>
              <a:rPr lang="nl-NL" altLang="nl-BE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fld id="{2B9A2E23-C9AA-4555-B6A0-477F9B25B1DE}" type="slidenum">
              <a:rPr lang="nl-NL" altLang="nl-BE"/>
              <a:pPr/>
              <a:t>‹nr.›</a:t>
            </a:fld>
            <a:endParaRPr lang="nl-NL" altLang="nl-B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r>
              <a:rPr lang="fr-BE" altLang="nl-BE">
                <a:latin typeface="Arial Unicode MS" panose="020B0604020202020204" pitchFamily="34" charset="-128"/>
              </a:rPr>
              <a:t>Verdrinking</a:t>
            </a:r>
            <a:endParaRPr lang="nl-NL" altLang="nl-BE">
              <a:latin typeface="Arial Unicode MS" panose="020B0604020202020204" pitchFamily="34" charset="-128"/>
            </a:endParaRPr>
          </a:p>
        </p:txBody>
      </p:sp>
      <p:pic>
        <p:nvPicPr>
          <p:cNvPr id="2051" name="Picture 16" descr="Dsc018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663" y="1484313"/>
            <a:ext cx="6108700" cy="496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39763"/>
            <a:ext cx="7772400" cy="673100"/>
          </a:xfrm>
        </p:spPr>
        <p:txBody>
          <a:bodyPr/>
          <a:lstStyle/>
          <a:p>
            <a:r>
              <a:rPr lang="fr-BE" altLang="nl-BE" sz="4000"/>
              <a:t>Behandeling</a:t>
            </a:r>
            <a:endParaRPr lang="nl-NL" altLang="nl-BE" sz="400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916832"/>
            <a:ext cx="8229600" cy="3298825"/>
          </a:xfrm>
        </p:spPr>
        <p:txBody>
          <a:bodyPr/>
          <a:lstStyle/>
          <a:p>
            <a:pPr>
              <a:spcAft>
                <a:spcPct val="25000"/>
              </a:spcAft>
            </a:pPr>
            <a:r>
              <a:rPr lang="fr-BE" altLang="nl-BE" dirty="0" err="1"/>
              <a:t>Bewusteloos</a:t>
            </a:r>
            <a:r>
              <a:rPr lang="fr-BE" altLang="nl-BE" dirty="0"/>
              <a:t> en </a:t>
            </a:r>
            <a:r>
              <a:rPr lang="fr-BE" altLang="nl-BE" dirty="0" err="1"/>
              <a:t>ademend</a:t>
            </a:r>
            <a:r>
              <a:rPr lang="fr-BE" altLang="nl-BE" dirty="0"/>
              <a:t>: </a:t>
            </a:r>
            <a:r>
              <a:rPr lang="fr-BE" altLang="nl-BE" dirty="0" err="1"/>
              <a:t>stabiele</a:t>
            </a:r>
            <a:r>
              <a:rPr lang="fr-BE" altLang="nl-BE" dirty="0"/>
              <a:t> </a:t>
            </a:r>
            <a:r>
              <a:rPr lang="fr-BE" altLang="nl-BE" dirty="0" err="1"/>
              <a:t>zijligging</a:t>
            </a:r>
            <a:r>
              <a:rPr lang="fr-BE" altLang="nl-BE" dirty="0"/>
              <a:t> – </a:t>
            </a:r>
            <a:r>
              <a:rPr lang="fr-BE" altLang="nl-BE" dirty="0" err="1"/>
              <a:t>zuurstof</a:t>
            </a:r>
            <a:r>
              <a:rPr lang="fr-BE" altLang="nl-BE" dirty="0"/>
              <a:t> </a:t>
            </a:r>
            <a:r>
              <a:rPr lang="fr-BE" altLang="nl-BE" dirty="0" err="1"/>
              <a:t>toedienen</a:t>
            </a:r>
            <a:endParaRPr lang="fr-BE" altLang="nl-BE" dirty="0"/>
          </a:p>
          <a:p>
            <a:pPr>
              <a:spcAft>
                <a:spcPct val="25000"/>
              </a:spcAft>
            </a:pPr>
            <a:r>
              <a:rPr lang="fr-BE" altLang="nl-BE" dirty="0" err="1"/>
              <a:t>Opwarmen</a:t>
            </a:r>
            <a:endParaRPr lang="fr-BE" altLang="nl-BE" dirty="0"/>
          </a:p>
          <a:p>
            <a:pPr>
              <a:spcAft>
                <a:spcPct val="25000"/>
              </a:spcAft>
            </a:pPr>
            <a:r>
              <a:rPr lang="fr-BE" altLang="nl-BE" dirty="0" err="1"/>
              <a:t>Steeds</a:t>
            </a:r>
            <a:r>
              <a:rPr lang="fr-BE" altLang="nl-BE" dirty="0"/>
              <a:t> </a:t>
            </a:r>
            <a:r>
              <a:rPr lang="fr-BE" altLang="nl-BE" dirty="0" err="1"/>
              <a:t>naar</a:t>
            </a:r>
            <a:r>
              <a:rPr lang="fr-BE" altLang="nl-BE" dirty="0"/>
              <a:t> </a:t>
            </a:r>
            <a:r>
              <a:rPr lang="fr-BE" altLang="nl-BE" dirty="0" err="1"/>
              <a:t>ziekenhuis</a:t>
            </a:r>
            <a:r>
              <a:rPr lang="fr-BE" altLang="nl-BE" dirty="0"/>
              <a:t> </a:t>
            </a:r>
            <a:r>
              <a:rPr lang="fr-BE" altLang="nl-BE" dirty="0" err="1"/>
              <a:t>afvoeren</a:t>
            </a:r>
            <a:r>
              <a:rPr lang="fr-BE" altLang="nl-BE" dirty="0"/>
              <a:t> (</a:t>
            </a:r>
            <a:r>
              <a:rPr lang="fr-BE" altLang="nl-BE" dirty="0" err="1"/>
              <a:t>uitgestelde</a:t>
            </a:r>
            <a:r>
              <a:rPr lang="fr-BE" altLang="nl-BE" dirty="0"/>
              <a:t> </a:t>
            </a:r>
            <a:r>
              <a:rPr lang="fr-BE" altLang="nl-BE" dirty="0" err="1"/>
              <a:t>verdrinking</a:t>
            </a:r>
            <a:r>
              <a:rPr lang="fr-BE" altLang="nl-BE" dirty="0"/>
              <a:t>)</a:t>
            </a:r>
            <a:endParaRPr lang="nl-NL" altLang="nl-B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9275"/>
            <a:ext cx="7772400" cy="752475"/>
          </a:xfrm>
        </p:spPr>
        <p:txBody>
          <a:bodyPr/>
          <a:lstStyle/>
          <a:p>
            <a:r>
              <a:rPr lang="fr-BE" altLang="nl-BE" sz="4000"/>
              <a:t>Redding (Duiker-redder)</a:t>
            </a:r>
            <a:endParaRPr lang="nl-NL" altLang="nl-BE" sz="400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700213"/>
            <a:ext cx="7772400" cy="4537075"/>
          </a:xfrm>
        </p:spPr>
        <p:txBody>
          <a:bodyPr/>
          <a:lstStyle/>
          <a:p>
            <a:r>
              <a:rPr lang="fr-BE" altLang="nl-BE" sz="2800" dirty="0"/>
              <a:t>Eigen </a:t>
            </a:r>
            <a:r>
              <a:rPr lang="fr-BE" altLang="nl-BE" sz="2800" dirty="0" err="1"/>
              <a:t>veiligheid</a:t>
            </a:r>
            <a:r>
              <a:rPr lang="fr-BE" altLang="nl-BE" sz="2800" dirty="0"/>
              <a:t> </a:t>
            </a:r>
            <a:r>
              <a:rPr lang="fr-BE" altLang="nl-BE" sz="2800" dirty="0" err="1"/>
              <a:t>primeert</a:t>
            </a:r>
            <a:r>
              <a:rPr lang="fr-BE" altLang="nl-BE" sz="2800" dirty="0"/>
              <a:t>: niet </a:t>
            </a:r>
            <a:r>
              <a:rPr lang="fr-BE" altLang="nl-BE" sz="2800" dirty="0" err="1"/>
              <a:t>zelf</a:t>
            </a:r>
            <a:r>
              <a:rPr lang="fr-BE" altLang="nl-BE" sz="2800" dirty="0"/>
              <a:t> in het water </a:t>
            </a:r>
            <a:r>
              <a:rPr lang="fr-BE" altLang="nl-BE" sz="2800" dirty="0" err="1"/>
              <a:t>gaan</a:t>
            </a:r>
            <a:r>
              <a:rPr lang="fr-BE" altLang="nl-BE" sz="2800" dirty="0"/>
              <a:t> indien niet </a:t>
            </a:r>
            <a:r>
              <a:rPr lang="fr-BE" altLang="nl-BE" sz="2800" dirty="0" err="1"/>
              <a:t>strikt</a:t>
            </a:r>
            <a:r>
              <a:rPr lang="fr-BE" altLang="nl-BE" sz="2800" dirty="0"/>
              <a:t> </a:t>
            </a:r>
            <a:r>
              <a:rPr lang="fr-BE" altLang="nl-BE" sz="2800" dirty="0" err="1"/>
              <a:t>noodzakelijk</a:t>
            </a:r>
            <a:endParaRPr lang="fr-BE" altLang="nl-BE" sz="2800" dirty="0"/>
          </a:p>
          <a:p>
            <a:r>
              <a:rPr lang="fr-BE" altLang="nl-BE" sz="2800" dirty="0" err="1"/>
              <a:t>Bevrijdings</a:t>
            </a:r>
            <a:r>
              <a:rPr lang="fr-BE" altLang="nl-BE" sz="2800" dirty="0"/>
              <a:t>- en </a:t>
            </a:r>
            <a:r>
              <a:rPr lang="fr-BE" altLang="nl-BE" sz="2800" dirty="0" err="1"/>
              <a:t>vervoerstechnieken</a:t>
            </a:r>
            <a:endParaRPr lang="fr-BE" altLang="nl-BE" sz="2800" dirty="0"/>
          </a:p>
          <a:p>
            <a:r>
              <a:rPr lang="fr-BE" altLang="nl-BE" sz="2800" dirty="0" err="1"/>
              <a:t>Horizontaal</a:t>
            </a:r>
            <a:r>
              <a:rPr lang="fr-BE" altLang="nl-BE" sz="2800" dirty="0"/>
              <a:t> </a:t>
            </a:r>
            <a:r>
              <a:rPr lang="fr-BE" altLang="nl-BE" sz="2800" dirty="0" err="1"/>
              <a:t>uit</a:t>
            </a:r>
            <a:r>
              <a:rPr lang="fr-BE" altLang="nl-BE" sz="2800" dirty="0"/>
              <a:t> het water </a:t>
            </a:r>
            <a:r>
              <a:rPr lang="fr-BE" altLang="nl-BE" sz="2800" dirty="0" err="1"/>
              <a:t>halen</a:t>
            </a:r>
            <a:r>
              <a:rPr lang="fr-BE" altLang="nl-BE" sz="2800" dirty="0"/>
              <a:t> </a:t>
            </a:r>
            <a:r>
              <a:rPr lang="fr-BE" altLang="nl-BE" sz="2800" dirty="0" err="1"/>
              <a:t>zo</a:t>
            </a:r>
            <a:r>
              <a:rPr lang="fr-BE" altLang="nl-BE" sz="2800" dirty="0"/>
              <a:t> </a:t>
            </a:r>
            <a:r>
              <a:rPr lang="fr-BE" altLang="nl-BE" sz="2800" dirty="0" err="1"/>
              <a:t>mogelijk</a:t>
            </a:r>
            <a:r>
              <a:rPr lang="fr-BE" altLang="nl-BE" sz="2800" dirty="0"/>
              <a:t> (</a:t>
            </a:r>
            <a:r>
              <a:rPr lang="fr-BE" altLang="nl-BE" sz="2800" dirty="0" err="1"/>
              <a:t>risico</a:t>
            </a:r>
            <a:r>
              <a:rPr lang="fr-BE" altLang="nl-BE" sz="2800" dirty="0"/>
              <a:t> op </a:t>
            </a:r>
            <a:r>
              <a:rPr lang="fr-BE" altLang="nl-BE" sz="2800" dirty="0" err="1"/>
              <a:t>shock</a:t>
            </a:r>
            <a:r>
              <a:rPr lang="fr-BE" altLang="nl-BE" sz="2800" dirty="0"/>
              <a:t> indien </a:t>
            </a:r>
            <a:r>
              <a:rPr lang="fr-BE" altLang="nl-BE" sz="2800" dirty="0" err="1"/>
              <a:t>verticaal</a:t>
            </a:r>
            <a:r>
              <a:rPr lang="fr-BE" altLang="nl-BE" sz="2800" dirty="0"/>
              <a:t>)</a:t>
            </a:r>
          </a:p>
          <a:p>
            <a:r>
              <a:rPr lang="fr-BE" altLang="nl-BE" sz="2800" dirty="0" err="1"/>
              <a:t>Bij</a:t>
            </a:r>
            <a:r>
              <a:rPr lang="fr-BE" altLang="nl-BE" sz="2800" dirty="0"/>
              <a:t> </a:t>
            </a:r>
            <a:r>
              <a:rPr lang="fr-BE" altLang="nl-BE" sz="2800" dirty="0" err="1"/>
              <a:t>duik</a:t>
            </a:r>
            <a:r>
              <a:rPr lang="fr-BE" altLang="nl-BE" sz="2800" dirty="0"/>
              <a:t> in </a:t>
            </a:r>
            <a:r>
              <a:rPr lang="fr-BE" altLang="nl-BE" sz="2800" dirty="0" err="1"/>
              <a:t>ondiep</a:t>
            </a:r>
            <a:r>
              <a:rPr lang="fr-BE" altLang="nl-BE" sz="2800" dirty="0"/>
              <a:t> water: </a:t>
            </a:r>
            <a:r>
              <a:rPr lang="fr-BE" altLang="nl-BE" sz="2800" dirty="0" err="1"/>
              <a:t>halswervelzuilletsels</a:t>
            </a:r>
            <a:r>
              <a:rPr lang="fr-BE" altLang="nl-BE" sz="2800" dirty="0"/>
              <a:t> </a:t>
            </a:r>
            <a:r>
              <a:rPr lang="fr-BE" altLang="nl-BE" sz="2800" dirty="0" err="1"/>
              <a:t>mogelijk</a:t>
            </a:r>
            <a:endParaRPr lang="nl-NL" altLang="nl-B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20688"/>
            <a:ext cx="7772400" cy="5329237"/>
          </a:xfrm>
        </p:spPr>
        <p:txBody>
          <a:bodyPr/>
          <a:lstStyle/>
          <a:p>
            <a:pPr>
              <a:spcAft>
                <a:spcPct val="25000"/>
              </a:spcAft>
            </a:pPr>
            <a:r>
              <a:rPr lang="fr-BE" altLang="nl-BE" dirty="0" err="1"/>
              <a:t>Doodsoorzaak</a:t>
            </a:r>
            <a:r>
              <a:rPr lang="fr-BE" altLang="nl-BE" dirty="0"/>
              <a:t> = </a:t>
            </a:r>
            <a:r>
              <a:rPr lang="fr-BE" altLang="nl-BE" dirty="0" err="1">
                <a:solidFill>
                  <a:schemeClr val="hlink"/>
                </a:solidFill>
              </a:rPr>
              <a:t>verstikking</a:t>
            </a:r>
            <a:r>
              <a:rPr lang="fr-BE" altLang="nl-BE" b="1" dirty="0">
                <a:solidFill>
                  <a:schemeClr val="hlink"/>
                </a:solidFill>
              </a:rPr>
              <a:t> </a:t>
            </a:r>
            <a:r>
              <a:rPr lang="fr-BE" altLang="nl-BE" dirty="0" err="1"/>
              <a:t>zuurstoftekort</a:t>
            </a:r>
            <a:r>
              <a:rPr lang="fr-BE" altLang="nl-BE" dirty="0"/>
              <a:t> – hypoxie</a:t>
            </a:r>
          </a:p>
          <a:p>
            <a:pPr>
              <a:spcAft>
                <a:spcPct val="25000"/>
              </a:spcAft>
            </a:pPr>
            <a:r>
              <a:rPr lang="fr-BE" altLang="nl-BE" dirty="0" err="1"/>
              <a:t>Steeds</a:t>
            </a:r>
            <a:r>
              <a:rPr lang="fr-BE" altLang="nl-BE" dirty="0"/>
              <a:t> </a:t>
            </a:r>
            <a:r>
              <a:rPr lang="fr-BE" altLang="nl-BE" dirty="0" err="1"/>
              <a:t>risico</a:t>
            </a:r>
            <a:r>
              <a:rPr lang="fr-BE" altLang="nl-BE" dirty="0"/>
              <a:t> op </a:t>
            </a:r>
            <a:r>
              <a:rPr lang="fr-BE" altLang="nl-BE" dirty="0">
                <a:solidFill>
                  <a:schemeClr val="hlink"/>
                </a:solidFill>
              </a:rPr>
              <a:t>hypothermie</a:t>
            </a:r>
          </a:p>
          <a:p>
            <a:pPr>
              <a:spcAft>
                <a:spcPct val="25000"/>
              </a:spcAft>
            </a:pPr>
            <a:r>
              <a:rPr lang="fr-BE" altLang="nl-BE" dirty="0" err="1">
                <a:solidFill>
                  <a:schemeClr val="hlink"/>
                </a:solidFill>
              </a:rPr>
              <a:t>Uitgestelde</a:t>
            </a:r>
            <a:r>
              <a:rPr lang="fr-BE" altLang="nl-BE" dirty="0"/>
              <a:t> </a:t>
            </a:r>
            <a:r>
              <a:rPr lang="fr-BE" altLang="nl-BE" dirty="0" err="1">
                <a:solidFill>
                  <a:schemeClr val="hlink"/>
                </a:solidFill>
              </a:rPr>
              <a:t>verdrinking</a:t>
            </a:r>
            <a:r>
              <a:rPr lang="fr-BE" altLang="nl-BE" dirty="0"/>
              <a:t>: </a:t>
            </a:r>
            <a:br>
              <a:rPr lang="fr-BE" altLang="nl-BE" dirty="0"/>
            </a:br>
            <a:r>
              <a:rPr lang="fr-BE" altLang="nl-BE" dirty="0"/>
              <a:t>na </a:t>
            </a:r>
            <a:r>
              <a:rPr lang="fr-BE" altLang="nl-BE" dirty="0" err="1"/>
              <a:t>aanvankelijke</a:t>
            </a:r>
            <a:r>
              <a:rPr lang="fr-BE" altLang="nl-BE" dirty="0"/>
              <a:t> </a:t>
            </a:r>
            <a:r>
              <a:rPr lang="fr-BE" altLang="nl-BE" dirty="0" err="1"/>
              <a:t>succesvolle</a:t>
            </a:r>
            <a:r>
              <a:rPr lang="fr-BE" altLang="nl-BE" dirty="0"/>
              <a:t> </a:t>
            </a:r>
            <a:r>
              <a:rPr lang="fr-BE" altLang="nl-BE" dirty="0" err="1"/>
              <a:t>behandeling</a:t>
            </a:r>
            <a:r>
              <a:rPr lang="fr-BE" altLang="nl-BE" dirty="0"/>
              <a:t> </a:t>
            </a:r>
            <a:r>
              <a:rPr lang="fr-BE" altLang="nl-BE" dirty="0" err="1"/>
              <a:t>ontstaan</a:t>
            </a:r>
            <a:r>
              <a:rPr lang="fr-BE" altLang="nl-BE" dirty="0"/>
              <a:t> </a:t>
            </a:r>
            <a:r>
              <a:rPr lang="fr-BE" altLang="nl-BE" dirty="0" err="1"/>
              <a:t>complicaties</a:t>
            </a:r>
            <a:r>
              <a:rPr lang="fr-BE" altLang="nl-BE" dirty="0"/>
              <a:t> met </a:t>
            </a:r>
            <a:r>
              <a:rPr lang="fr-BE" altLang="nl-BE" dirty="0" err="1"/>
              <a:t>mogelijk</a:t>
            </a:r>
            <a:r>
              <a:rPr lang="fr-BE" altLang="nl-BE" dirty="0"/>
              <a:t> </a:t>
            </a:r>
            <a:r>
              <a:rPr lang="fr-BE" altLang="nl-BE" dirty="0" err="1"/>
              <a:t>overlijden</a:t>
            </a:r>
            <a:endParaRPr lang="fr-BE" altLang="nl-BE" dirty="0"/>
          </a:p>
          <a:p>
            <a:pPr>
              <a:spcAft>
                <a:spcPct val="25000"/>
              </a:spcAft>
            </a:pPr>
            <a:r>
              <a:rPr lang="fr-BE" altLang="nl-BE" dirty="0" err="1"/>
              <a:t>Zout</a:t>
            </a:r>
            <a:r>
              <a:rPr lang="fr-BE" altLang="nl-BE" dirty="0"/>
              <a:t> of </a:t>
            </a:r>
            <a:r>
              <a:rPr lang="fr-BE" altLang="nl-BE" dirty="0" err="1"/>
              <a:t>zoet</a:t>
            </a:r>
            <a:r>
              <a:rPr lang="fr-BE" altLang="nl-BE" dirty="0"/>
              <a:t> water: </a:t>
            </a:r>
            <a:r>
              <a:rPr lang="fr-BE" altLang="nl-BE" dirty="0" err="1"/>
              <a:t>geen</a:t>
            </a:r>
            <a:r>
              <a:rPr lang="fr-BE" altLang="nl-BE" dirty="0"/>
              <a:t> </a:t>
            </a:r>
            <a:r>
              <a:rPr lang="fr-BE" altLang="nl-BE" dirty="0" err="1"/>
              <a:t>verschil</a:t>
            </a:r>
            <a:r>
              <a:rPr lang="fr-BE" altLang="nl-BE" dirty="0"/>
              <a:t> in </a:t>
            </a:r>
            <a:r>
              <a:rPr lang="fr-BE" altLang="nl-BE" dirty="0" err="1"/>
              <a:t>overleving</a:t>
            </a:r>
            <a:endParaRPr lang="nl-NL" altLang="nl-BE" dirty="0"/>
          </a:p>
          <a:p>
            <a:endParaRPr lang="nl-NL" altLang="nl-BE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7772400" cy="895350"/>
          </a:xfrm>
        </p:spPr>
        <p:txBody>
          <a:bodyPr/>
          <a:lstStyle/>
          <a:p>
            <a:r>
              <a:rPr lang="fr-BE" altLang="nl-BE"/>
              <a:t>Oorzaken</a:t>
            </a:r>
            <a:endParaRPr lang="nl-NL" altLang="nl-BE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040312"/>
          </a:xfrm>
        </p:spPr>
        <p:txBody>
          <a:bodyPr/>
          <a:lstStyle/>
          <a:p>
            <a:r>
              <a:rPr lang="fr-BE" altLang="nl-BE"/>
              <a:t>Uitputting </a:t>
            </a:r>
          </a:p>
          <a:p>
            <a:pPr lvl="1"/>
            <a:r>
              <a:rPr lang="fr-BE" altLang="nl-BE"/>
              <a:t>Onvoldoende kunnen zwemmen, paniek, slecht materiaal</a:t>
            </a:r>
          </a:p>
          <a:p>
            <a:r>
              <a:rPr lang="fr-BE" altLang="nl-BE"/>
              <a:t>Ongeval</a:t>
            </a:r>
          </a:p>
          <a:p>
            <a:pPr lvl="1"/>
            <a:r>
              <a:rPr lang="fr-BE" altLang="nl-BE"/>
              <a:t>Complicatie van duikongevallen</a:t>
            </a:r>
            <a:endParaRPr lang="nl-NL" altLang="nl-BE"/>
          </a:p>
          <a:p>
            <a:r>
              <a:rPr lang="fr-BE" altLang="nl-BE"/>
              <a:t>Ziektetoestand optredend in het water</a:t>
            </a:r>
          </a:p>
          <a:p>
            <a:r>
              <a:rPr lang="fr-BE" altLang="nl-BE"/>
              <a:t>Koude-shock (hydrocutie)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B30115-935B-E14E-CE3B-465E61D37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341554-61F8-5A06-D037-822F6C4A1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19023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7789" y="314747"/>
            <a:ext cx="7772400" cy="319336"/>
          </a:xfrm>
        </p:spPr>
        <p:txBody>
          <a:bodyPr/>
          <a:lstStyle/>
          <a:p>
            <a:r>
              <a:rPr lang="nl-NL" sz="3600" dirty="0"/>
              <a:t>Verdrinking: verloop</a:t>
            </a:r>
          </a:p>
        </p:txBody>
      </p:sp>
      <p:grpSp>
        <p:nvGrpSpPr>
          <p:cNvPr id="3" name="Groep 2">
            <a:extLst>
              <a:ext uri="{FF2B5EF4-FFF2-40B4-BE49-F238E27FC236}">
                <a16:creationId xmlns:a16="http://schemas.microsoft.com/office/drawing/2014/main" id="{61F1EE2C-889B-AE80-03DA-4151DFCEC7E2}"/>
              </a:ext>
            </a:extLst>
          </p:cNvPr>
          <p:cNvGrpSpPr/>
          <p:nvPr/>
        </p:nvGrpSpPr>
        <p:grpSpPr>
          <a:xfrm>
            <a:off x="179512" y="1235958"/>
            <a:ext cx="8940238" cy="4857338"/>
            <a:chOff x="251520" y="980728"/>
            <a:chExt cx="8940238" cy="4857338"/>
          </a:xfrm>
        </p:grpSpPr>
        <p:sp>
          <p:nvSpPr>
            <p:cNvPr id="5" name="Pijl: gebogen omhoog 4">
              <a:extLst>
                <a:ext uri="{FF2B5EF4-FFF2-40B4-BE49-F238E27FC236}">
                  <a16:creationId xmlns:a16="http://schemas.microsoft.com/office/drawing/2014/main" id="{2C08E2FF-D057-584E-1822-F107A366BB68}"/>
                </a:ext>
              </a:extLst>
            </p:cNvPr>
            <p:cNvSpPr/>
            <p:nvPr/>
          </p:nvSpPr>
          <p:spPr>
            <a:xfrm rot="5400000">
              <a:off x="907514" y="2323932"/>
              <a:ext cx="1262361" cy="1605429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Vrije vorm: vorm 5">
              <a:extLst>
                <a:ext uri="{FF2B5EF4-FFF2-40B4-BE49-F238E27FC236}">
                  <a16:creationId xmlns:a16="http://schemas.microsoft.com/office/drawing/2014/main" id="{15FEB573-208E-A747-055E-359F1DEEBC68}"/>
                </a:ext>
              </a:extLst>
            </p:cNvPr>
            <p:cNvSpPr/>
            <p:nvPr/>
          </p:nvSpPr>
          <p:spPr>
            <a:xfrm>
              <a:off x="251520" y="980728"/>
              <a:ext cx="2125073" cy="1487482"/>
            </a:xfrm>
            <a:custGeom>
              <a:avLst/>
              <a:gdLst>
                <a:gd name="connsiteX0" fmla="*/ 0 w 2125073"/>
                <a:gd name="connsiteY0" fmla="*/ 247963 h 1487482"/>
                <a:gd name="connsiteX1" fmla="*/ 247963 w 2125073"/>
                <a:gd name="connsiteY1" fmla="*/ 0 h 1487482"/>
                <a:gd name="connsiteX2" fmla="*/ 1877110 w 2125073"/>
                <a:gd name="connsiteY2" fmla="*/ 0 h 1487482"/>
                <a:gd name="connsiteX3" fmla="*/ 2125073 w 2125073"/>
                <a:gd name="connsiteY3" fmla="*/ 247963 h 1487482"/>
                <a:gd name="connsiteX4" fmla="*/ 2125073 w 2125073"/>
                <a:gd name="connsiteY4" fmla="*/ 1239519 h 1487482"/>
                <a:gd name="connsiteX5" fmla="*/ 1877110 w 2125073"/>
                <a:gd name="connsiteY5" fmla="*/ 1487482 h 1487482"/>
                <a:gd name="connsiteX6" fmla="*/ 247963 w 2125073"/>
                <a:gd name="connsiteY6" fmla="*/ 1487482 h 1487482"/>
                <a:gd name="connsiteX7" fmla="*/ 0 w 2125073"/>
                <a:gd name="connsiteY7" fmla="*/ 1239519 h 1487482"/>
                <a:gd name="connsiteX8" fmla="*/ 0 w 2125073"/>
                <a:gd name="connsiteY8" fmla="*/ 247963 h 1487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25073" h="1487482">
                  <a:moveTo>
                    <a:pt x="0" y="247963"/>
                  </a:moveTo>
                  <a:cubicBezTo>
                    <a:pt x="0" y="111017"/>
                    <a:pt x="111017" y="0"/>
                    <a:pt x="247963" y="0"/>
                  </a:cubicBezTo>
                  <a:lnTo>
                    <a:pt x="1877110" y="0"/>
                  </a:lnTo>
                  <a:cubicBezTo>
                    <a:pt x="2014056" y="0"/>
                    <a:pt x="2125073" y="111017"/>
                    <a:pt x="2125073" y="247963"/>
                  </a:cubicBezTo>
                  <a:lnTo>
                    <a:pt x="2125073" y="1239519"/>
                  </a:lnTo>
                  <a:cubicBezTo>
                    <a:pt x="2125073" y="1376465"/>
                    <a:pt x="2014056" y="1487482"/>
                    <a:pt x="1877110" y="1487482"/>
                  </a:cubicBezTo>
                  <a:lnTo>
                    <a:pt x="247963" y="1487482"/>
                  </a:lnTo>
                  <a:cubicBezTo>
                    <a:pt x="111017" y="1487482"/>
                    <a:pt x="0" y="1376465"/>
                    <a:pt x="0" y="1239519"/>
                  </a:cubicBezTo>
                  <a:lnTo>
                    <a:pt x="0" y="247963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1206" tIns="141206" rIns="141206" bIns="141206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1800" b="1" kern="1200" dirty="0" err="1"/>
                <a:t>Noodfase</a:t>
              </a:r>
              <a:endParaRPr lang="nl-NL" sz="1800" b="1" kern="1200" dirty="0"/>
            </a:p>
          </p:txBody>
        </p:sp>
        <p:sp>
          <p:nvSpPr>
            <p:cNvPr id="8" name="Vrije vorm: vorm 7">
              <a:extLst>
                <a:ext uri="{FF2B5EF4-FFF2-40B4-BE49-F238E27FC236}">
                  <a16:creationId xmlns:a16="http://schemas.microsoft.com/office/drawing/2014/main" id="{BB9A1978-095E-A862-4CED-B65F01308526}"/>
                </a:ext>
              </a:extLst>
            </p:cNvPr>
            <p:cNvSpPr/>
            <p:nvPr/>
          </p:nvSpPr>
          <p:spPr>
            <a:xfrm>
              <a:off x="2483768" y="1102637"/>
              <a:ext cx="3239650" cy="1202248"/>
            </a:xfrm>
            <a:custGeom>
              <a:avLst/>
              <a:gdLst>
                <a:gd name="connsiteX0" fmla="*/ 0 w 3239650"/>
                <a:gd name="connsiteY0" fmla="*/ 0 h 1202248"/>
                <a:gd name="connsiteX1" fmla="*/ 3239650 w 3239650"/>
                <a:gd name="connsiteY1" fmla="*/ 0 h 1202248"/>
                <a:gd name="connsiteX2" fmla="*/ 3239650 w 3239650"/>
                <a:gd name="connsiteY2" fmla="*/ 1202248 h 1202248"/>
                <a:gd name="connsiteX3" fmla="*/ 0 w 3239650"/>
                <a:gd name="connsiteY3" fmla="*/ 1202248 h 1202248"/>
                <a:gd name="connsiteX4" fmla="*/ 0 w 3239650"/>
                <a:gd name="connsiteY4" fmla="*/ 0 h 1202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39650" h="1202248">
                  <a:moveTo>
                    <a:pt x="0" y="0"/>
                  </a:moveTo>
                  <a:lnTo>
                    <a:pt x="3239650" y="0"/>
                  </a:lnTo>
                  <a:lnTo>
                    <a:pt x="3239650" y="1202248"/>
                  </a:lnTo>
                  <a:lnTo>
                    <a:pt x="0" y="120224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l-NL" sz="1800" kern="1200" dirty="0">
                  <a:solidFill>
                    <a:schemeClr val="tx1"/>
                  </a:solidFill>
                </a:rPr>
                <a:t>Ernstige nood, maar nog rationeel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l-NL" sz="1800" kern="1200" dirty="0">
                  <a:solidFill>
                    <a:schemeClr val="tx1"/>
                  </a:solidFill>
                </a:rPr>
                <a:t>Roepen, spartelen, uit water proberen komen</a:t>
              </a:r>
            </a:p>
          </p:txBody>
        </p:sp>
        <p:sp>
          <p:nvSpPr>
            <p:cNvPr id="9" name="Pijl: gebogen omhoog 8">
              <a:extLst>
                <a:ext uri="{FF2B5EF4-FFF2-40B4-BE49-F238E27FC236}">
                  <a16:creationId xmlns:a16="http://schemas.microsoft.com/office/drawing/2014/main" id="{734E60BE-BA64-C596-267D-A432278DEAE6}"/>
                </a:ext>
              </a:extLst>
            </p:cNvPr>
            <p:cNvSpPr/>
            <p:nvPr/>
          </p:nvSpPr>
          <p:spPr>
            <a:xfrm rot="5400000">
              <a:off x="3173477" y="3661768"/>
              <a:ext cx="1262361" cy="2206864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Vrije vorm: vorm 9">
              <a:extLst>
                <a:ext uri="{FF2B5EF4-FFF2-40B4-BE49-F238E27FC236}">
                  <a16:creationId xmlns:a16="http://schemas.microsoft.com/office/drawing/2014/main" id="{26FA2421-6320-5C76-0EFD-B864D2AFBC73}"/>
                </a:ext>
              </a:extLst>
            </p:cNvPr>
            <p:cNvSpPr/>
            <p:nvPr/>
          </p:nvSpPr>
          <p:spPr>
            <a:xfrm>
              <a:off x="2351241" y="2679650"/>
              <a:ext cx="2647288" cy="1487482"/>
            </a:xfrm>
            <a:custGeom>
              <a:avLst/>
              <a:gdLst>
                <a:gd name="connsiteX0" fmla="*/ 0 w 2647288"/>
                <a:gd name="connsiteY0" fmla="*/ 247963 h 1487482"/>
                <a:gd name="connsiteX1" fmla="*/ 247963 w 2647288"/>
                <a:gd name="connsiteY1" fmla="*/ 0 h 1487482"/>
                <a:gd name="connsiteX2" fmla="*/ 2399325 w 2647288"/>
                <a:gd name="connsiteY2" fmla="*/ 0 h 1487482"/>
                <a:gd name="connsiteX3" fmla="*/ 2647288 w 2647288"/>
                <a:gd name="connsiteY3" fmla="*/ 247963 h 1487482"/>
                <a:gd name="connsiteX4" fmla="*/ 2647288 w 2647288"/>
                <a:gd name="connsiteY4" fmla="*/ 1239519 h 1487482"/>
                <a:gd name="connsiteX5" fmla="*/ 2399325 w 2647288"/>
                <a:gd name="connsiteY5" fmla="*/ 1487482 h 1487482"/>
                <a:gd name="connsiteX6" fmla="*/ 247963 w 2647288"/>
                <a:gd name="connsiteY6" fmla="*/ 1487482 h 1487482"/>
                <a:gd name="connsiteX7" fmla="*/ 0 w 2647288"/>
                <a:gd name="connsiteY7" fmla="*/ 1239519 h 1487482"/>
                <a:gd name="connsiteX8" fmla="*/ 0 w 2647288"/>
                <a:gd name="connsiteY8" fmla="*/ 247963 h 1487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7288" h="1487482">
                  <a:moveTo>
                    <a:pt x="0" y="247963"/>
                  </a:moveTo>
                  <a:cubicBezTo>
                    <a:pt x="0" y="111017"/>
                    <a:pt x="111017" y="0"/>
                    <a:pt x="247963" y="0"/>
                  </a:cubicBezTo>
                  <a:lnTo>
                    <a:pt x="2399325" y="0"/>
                  </a:lnTo>
                  <a:cubicBezTo>
                    <a:pt x="2536271" y="0"/>
                    <a:pt x="2647288" y="111017"/>
                    <a:pt x="2647288" y="247963"/>
                  </a:cubicBezTo>
                  <a:lnTo>
                    <a:pt x="2647288" y="1239519"/>
                  </a:lnTo>
                  <a:cubicBezTo>
                    <a:pt x="2647288" y="1376465"/>
                    <a:pt x="2536271" y="1487482"/>
                    <a:pt x="2399325" y="1487482"/>
                  </a:cubicBezTo>
                  <a:lnTo>
                    <a:pt x="247963" y="1487482"/>
                  </a:lnTo>
                  <a:cubicBezTo>
                    <a:pt x="111017" y="1487482"/>
                    <a:pt x="0" y="1376465"/>
                    <a:pt x="0" y="1239519"/>
                  </a:cubicBezTo>
                  <a:lnTo>
                    <a:pt x="0" y="247963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7396" tIns="137396" rIns="137396" bIns="137396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1800" b="1" kern="1200" dirty="0"/>
                <a:t>Verdrinkingsreflexen</a:t>
              </a:r>
            </a:p>
          </p:txBody>
        </p:sp>
        <p:sp>
          <p:nvSpPr>
            <p:cNvPr id="11" name="Vrije vorm: vorm 10">
              <a:extLst>
                <a:ext uri="{FF2B5EF4-FFF2-40B4-BE49-F238E27FC236}">
                  <a16:creationId xmlns:a16="http://schemas.microsoft.com/office/drawing/2014/main" id="{A29EBBD5-D2DC-59D1-C95E-D24C2121044C}"/>
                </a:ext>
              </a:extLst>
            </p:cNvPr>
            <p:cNvSpPr/>
            <p:nvPr/>
          </p:nvSpPr>
          <p:spPr>
            <a:xfrm>
              <a:off x="5009603" y="2821516"/>
              <a:ext cx="3160099" cy="1202248"/>
            </a:xfrm>
            <a:custGeom>
              <a:avLst/>
              <a:gdLst>
                <a:gd name="connsiteX0" fmla="*/ 0 w 3160099"/>
                <a:gd name="connsiteY0" fmla="*/ 0 h 1202248"/>
                <a:gd name="connsiteX1" fmla="*/ 3160099 w 3160099"/>
                <a:gd name="connsiteY1" fmla="*/ 0 h 1202248"/>
                <a:gd name="connsiteX2" fmla="*/ 3160099 w 3160099"/>
                <a:gd name="connsiteY2" fmla="*/ 1202248 h 1202248"/>
                <a:gd name="connsiteX3" fmla="*/ 0 w 3160099"/>
                <a:gd name="connsiteY3" fmla="*/ 1202248 h 1202248"/>
                <a:gd name="connsiteX4" fmla="*/ 0 w 3160099"/>
                <a:gd name="connsiteY4" fmla="*/ 0 h 1202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0099" h="1202248">
                  <a:moveTo>
                    <a:pt x="0" y="0"/>
                  </a:moveTo>
                  <a:lnTo>
                    <a:pt x="3160099" y="0"/>
                  </a:lnTo>
                  <a:lnTo>
                    <a:pt x="3160099" y="1202248"/>
                  </a:lnTo>
                  <a:lnTo>
                    <a:pt x="0" y="120224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l-NL" sz="1800" kern="1200" dirty="0">
                  <a:solidFill>
                    <a:schemeClr val="tx1"/>
                  </a:solidFill>
                </a:rPr>
                <a:t>Ongericht trappelen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l-NL" sz="1800" kern="1200" dirty="0">
                  <a:solidFill>
                    <a:schemeClr val="tx1"/>
                  </a:solidFill>
                </a:rPr>
                <a:t>Lucht happen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l-NL" sz="1800" kern="1200" dirty="0">
                  <a:solidFill>
                    <a:schemeClr val="tx1"/>
                  </a:solidFill>
                </a:rPr>
                <a:t>Ongecontroleerd ademen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l-NL" sz="1800" kern="1200" dirty="0">
                  <a:solidFill>
                    <a:schemeClr val="tx1"/>
                  </a:solidFill>
                </a:rPr>
                <a:t>≠ ‘watertrappelen’ !!!</a:t>
              </a:r>
            </a:p>
          </p:txBody>
        </p:sp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FBBD3CB1-9739-6DE1-12BF-86DA66927CC9}"/>
                </a:ext>
              </a:extLst>
            </p:cNvPr>
            <p:cNvSpPr/>
            <p:nvPr/>
          </p:nvSpPr>
          <p:spPr>
            <a:xfrm>
              <a:off x="4918373" y="4350584"/>
              <a:ext cx="2206293" cy="1487482"/>
            </a:xfrm>
            <a:custGeom>
              <a:avLst/>
              <a:gdLst>
                <a:gd name="connsiteX0" fmla="*/ 0 w 2206293"/>
                <a:gd name="connsiteY0" fmla="*/ 247963 h 1487482"/>
                <a:gd name="connsiteX1" fmla="*/ 247963 w 2206293"/>
                <a:gd name="connsiteY1" fmla="*/ 0 h 1487482"/>
                <a:gd name="connsiteX2" fmla="*/ 1958330 w 2206293"/>
                <a:gd name="connsiteY2" fmla="*/ 0 h 1487482"/>
                <a:gd name="connsiteX3" fmla="*/ 2206293 w 2206293"/>
                <a:gd name="connsiteY3" fmla="*/ 247963 h 1487482"/>
                <a:gd name="connsiteX4" fmla="*/ 2206293 w 2206293"/>
                <a:gd name="connsiteY4" fmla="*/ 1239519 h 1487482"/>
                <a:gd name="connsiteX5" fmla="*/ 1958330 w 2206293"/>
                <a:gd name="connsiteY5" fmla="*/ 1487482 h 1487482"/>
                <a:gd name="connsiteX6" fmla="*/ 247963 w 2206293"/>
                <a:gd name="connsiteY6" fmla="*/ 1487482 h 1487482"/>
                <a:gd name="connsiteX7" fmla="*/ 0 w 2206293"/>
                <a:gd name="connsiteY7" fmla="*/ 1239519 h 1487482"/>
                <a:gd name="connsiteX8" fmla="*/ 0 w 2206293"/>
                <a:gd name="connsiteY8" fmla="*/ 247963 h 1487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06293" h="1487482">
                  <a:moveTo>
                    <a:pt x="0" y="247963"/>
                  </a:moveTo>
                  <a:cubicBezTo>
                    <a:pt x="0" y="111017"/>
                    <a:pt x="111017" y="0"/>
                    <a:pt x="247963" y="0"/>
                  </a:cubicBezTo>
                  <a:lnTo>
                    <a:pt x="1958330" y="0"/>
                  </a:lnTo>
                  <a:cubicBezTo>
                    <a:pt x="2095276" y="0"/>
                    <a:pt x="2206293" y="111017"/>
                    <a:pt x="2206293" y="247963"/>
                  </a:cubicBezTo>
                  <a:lnTo>
                    <a:pt x="2206293" y="1239519"/>
                  </a:lnTo>
                  <a:cubicBezTo>
                    <a:pt x="2206293" y="1376465"/>
                    <a:pt x="2095276" y="1487482"/>
                    <a:pt x="1958330" y="1487482"/>
                  </a:cubicBezTo>
                  <a:lnTo>
                    <a:pt x="247963" y="1487482"/>
                  </a:lnTo>
                  <a:cubicBezTo>
                    <a:pt x="111017" y="1487482"/>
                    <a:pt x="0" y="1376465"/>
                    <a:pt x="0" y="1239519"/>
                  </a:cubicBezTo>
                  <a:lnTo>
                    <a:pt x="0" y="247963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1206" tIns="141206" rIns="141206" bIns="141206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1800" b="1" kern="1200" dirty="0"/>
                <a:t>Onderdompeling en verdrinking</a:t>
              </a:r>
            </a:p>
          </p:txBody>
        </p:sp>
        <p:sp>
          <p:nvSpPr>
            <p:cNvPr id="13" name="Vrije vorm: vorm 12">
              <a:extLst>
                <a:ext uri="{FF2B5EF4-FFF2-40B4-BE49-F238E27FC236}">
                  <a16:creationId xmlns:a16="http://schemas.microsoft.com/office/drawing/2014/main" id="{42848D62-7375-EE9C-5BFC-74C6BE42EBC8}"/>
                </a:ext>
              </a:extLst>
            </p:cNvPr>
            <p:cNvSpPr/>
            <p:nvPr/>
          </p:nvSpPr>
          <p:spPr>
            <a:xfrm>
              <a:off x="7164288" y="4509124"/>
              <a:ext cx="2027470" cy="1202248"/>
            </a:xfrm>
            <a:custGeom>
              <a:avLst/>
              <a:gdLst>
                <a:gd name="connsiteX0" fmla="*/ 0 w 2027470"/>
                <a:gd name="connsiteY0" fmla="*/ 0 h 1202248"/>
                <a:gd name="connsiteX1" fmla="*/ 2027470 w 2027470"/>
                <a:gd name="connsiteY1" fmla="*/ 0 h 1202248"/>
                <a:gd name="connsiteX2" fmla="*/ 2027470 w 2027470"/>
                <a:gd name="connsiteY2" fmla="*/ 1202248 h 1202248"/>
                <a:gd name="connsiteX3" fmla="*/ 0 w 2027470"/>
                <a:gd name="connsiteY3" fmla="*/ 1202248 h 1202248"/>
                <a:gd name="connsiteX4" fmla="*/ 0 w 2027470"/>
                <a:gd name="connsiteY4" fmla="*/ 0 h 1202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7470" h="1202248">
                  <a:moveTo>
                    <a:pt x="0" y="0"/>
                  </a:moveTo>
                  <a:lnTo>
                    <a:pt x="2027470" y="0"/>
                  </a:lnTo>
                  <a:lnTo>
                    <a:pt x="2027470" y="1202248"/>
                  </a:lnTo>
                  <a:lnTo>
                    <a:pt x="0" y="120224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l-NL" sz="1800" kern="1200" dirty="0">
                  <a:solidFill>
                    <a:schemeClr val="tx1"/>
                  </a:solidFill>
                </a:rPr>
                <a:t>Adem inhouden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l-NL" sz="1800" kern="1200" dirty="0">
                  <a:solidFill>
                    <a:schemeClr val="tx1"/>
                  </a:solidFill>
                </a:rPr>
                <a:t>Hypoxie (80% aspiratie, 20% spasme)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l-NL" sz="18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20805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250"/>
            <a:ext cx="7772400" cy="831850"/>
          </a:xfrm>
        </p:spPr>
        <p:txBody>
          <a:bodyPr/>
          <a:lstStyle/>
          <a:p>
            <a:r>
              <a:rPr lang="fr-BE" altLang="nl-BE"/>
              <a:t>Symptomen: zeer variabel</a:t>
            </a:r>
            <a:endParaRPr lang="nl-NL" altLang="nl-BE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57375"/>
            <a:ext cx="8077200" cy="3732213"/>
          </a:xfrm>
        </p:spPr>
        <p:txBody>
          <a:bodyPr/>
          <a:lstStyle/>
          <a:p>
            <a:r>
              <a:rPr lang="fr-BE" altLang="nl-BE"/>
              <a:t>Ademhaling</a:t>
            </a:r>
          </a:p>
          <a:p>
            <a:pPr lvl="1"/>
            <a:r>
              <a:rPr lang="fr-BE" altLang="nl-BE"/>
              <a:t>Afwezig, voldoende, onvoldoende, kortademig, schuim, hoesten</a:t>
            </a:r>
          </a:p>
          <a:p>
            <a:r>
              <a:rPr lang="fr-BE" altLang="nl-BE"/>
              <a:t>Bloedsomloop</a:t>
            </a:r>
          </a:p>
          <a:p>
            <a:pPr lvl="1"/>
            <a:r>
              <a:rPr lang="fr-BE" altLang="nl-BE"/>
              <a:t>Geen bloeddruk, lage bloeddruk, hoge bloeddruk</a:t>
            </a:r>
          </a:p>
          <a:p>
            <a:pPr lvl="1"/>
            <a:r>
              <a:rPr lang="fr-BE" altLang="nl-BE"/>
              <a:t>Trage pols, snelle pols, geen pols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charRg st="167" end="1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charRg st="167" end="1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81075"/>
            <a:ext cx="7772400" cy="4114800"/>
          </a:xfrm>
        </p:spPr>
        <p:txBody>
          <a:bodyPr/>
          <a:lstStyle/>
          <a:p>
            <a:r>
              <a:rPr lang="fr-BE" altLang="nl-BE"/>
              <a:t>Bewustzijn</a:t>
            </a:r>
          </a:p>
          <a:p>
            <a:pPr lvl="1"/>
            <a:r>
              <a:rPr lang="fr-BE" altLang="nl-BE"/>
              <a:t>Aanwezig, afwezig, stuipen, verwardheid</a:t>
            </a:r>
            <a:endParaRPr lang="nl-NL" altLang="nl-BE"/>
          </a:p>
          <a:p>
            <a:r>
              <a:rPr lang="fr-BE" altLang="nl-BE"/>
              <a:t>Huidskleur</a:t>
            </a:r>
          </a:p>
          <a:p>
            <a:pPr lvl="1"/>
            <a:r>
              <a:rPr lang="fr-BE" altLang="nl-BE"/>
              <a:t>Meestal blauw</a:t>
            </a:r>
          </a:p>
          <a:p>
            <a:r>
              <a:rPr lang="fr-BE" altLang="nl-BE"/>
              <a:t>Braken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539552" y="1196752"/>
            <a:ext cx="8352928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buFont typeface="Wingdings" panose="05000000000000000000" pitchFamily="2" charset="2"/>
              <a:buChar char="§"/>
            </a:pPr>
            <a:r>
              <a:rPr lang="nl-NL" dirty="0">
                <a:latin typeface="+mn-lt"/>
              </a:rPr>
              <a:t>Overlevingskansen afhankelijk van:</a:t>
            </a:r>
          </a:p>
          <a:p>
            <a:pPr marL="600075" lvl="1" indent="-257175">
              <a:spcBef>
                <a:spcPts val="600"/>
              </a:spcBef>
              <a:buFont typeface="Arial"/>
              <a:buChar char="•"/>
            </a:pPr>
            <a:r>
              <a:rPr lang="nl-NL" sz="2000" dirty="0">
                <a:latin typeface="+mn-lt"/>
              </a:rPr>
              <a:t>Oorzaak van de verdrinking</a:t>
            </a:r>
          </a:p>
          <a:p>
            <a:pPr marL="600075" lvl="1" indent="-257175">
              <a:spcBef>
                <a:spcPts val="600"/>
              </a:spcBef>
              <a:buFont typeface="Arial"/>
              <a:buChar char="•"/>
            </a:pPr>
            <a:r>
              <a:rPr lang="nl-NL" sz="2000" dirty="0">
                <a:latin typeface="+mn-lt"/>
              </a:rPr>
              <a:t>Duur van de onderdompeling: langer dan 10 minuten heeft hoger risico op slechte </a:t>
            </a:r>
            <a:r>
              <a:rPr lang="nl-NL" sz="2000" dirty="0" err="1">
                <a:latin typeface="+mn-lt"/>
              </a:rPr>
              <a:t>outcome</a:t>
            </a:r>
            <a:endParaRPr lang="nl-NL" sz="2000" dirty="0">
              <a:latin typeface="+mn-lt"/>
            </a:endParaRPr>
          </a:p>
          <a:p>
            <a:pPr marL="600075" lvl="1" indent="-257175">
              <a:spcBef>
                <a:spcPts val="600"/>
              </a:spcBef>
              <a:buFont typeface="Arial"/>
              <a:buChar char="•"/>
            </a:pPr>
            <a:r>
              <a:rPr lang="nl-NL" sz="2000" dirty="0">
                <a:latin typeface="+mn-lt"/>
              </a:rPr>
              <a:t>Temperatuur van het water </a:t>
            </a:r>
          </a:p>
          <a:p>
            <a:pPr marL="942975" lvl="2" indent="-257175">
              <a:spcBef>
                <a:spcPts val="600"/>
              </a:spcBef>
              <a:buFont typeface="Arial"/>
              <a:buChar char="•"/>
            </a:pPr>
            <a:r>
              <a:rPr lang="nl-NL" sz="1800" dirty="0"/>
              <a:t>Hypothermie werkt beschermend </a:t>
            </a:r>
          </a:p>
          <a:p>
            <a:pPr marL="942975" lvl="2" indent="-257175">
              <a:spcBef>
                <a:spcPts val="600"/>
              </a:spcBef>
              <a:buFont typeface="Arial"/>
              <a:buChar char="•"/>
            </a:pPr>
            <a:r>
              <a:rPr lang="nl-NL" sz="1800" dirty="0"/>
              <a:t>Forse hypothermie: kan lijken op overleden persoon dus “</a:t>
            </a:r>
            <a:r>
              <a:rPr lang="nl-NL" sz="1800" dirty="0" err="1"/>
              <a:t>Nobody</a:t>
            </a:r>
            <a:r>
              <a:rPr lang="nl-NL" sz="1800" dirty="0"/>
              <a:t> is </a:t>
            </a:r>
            <a:r>
              <a:rPr lang="nl-NL" sz="1800" dirty="0" err="1"/>
              <a:t>death</a:t>
            </a:r>
            <a:r>
              <a:rPr lang="nl-NL" sz="1800" dirty="0"/>
              <a:t> </a:t>
            </a:r>
            <a:r>
              <a:rPr lang="nl-NL" sz="1800" dirty="0" err="1"/>
              <a:t>until</a:t>
            </a:r>
            <a:r>
              <a:rPr lang="nl-NL" sz="1800" dirty="0"/>
              <a:t> warm </a:t>
            </a:r>
            <a:r>
              <a:rPr lang="nl-NL" sz="1800" dirty="0" err="1"/>
              <a:t>and</a:t>
            </a:r>
            <a:r>
              <a:rPr lang="nl-NL" sz="1800" dirty="0"/>
              <a:t> </a:t>
            </a:r>
            <a:r>
              <a:rPr lang="nl-NL" sz="1800" dirty="0" err="1"/>
              <a:t>death</a:t>
            </a:r>
            <a:r>
              <a:rPr lang="nl-NL" sz="1800" dirty="0"/>
              <a:t>”</a:t>
            </a:r>
            <a:endParaRPr lang="nl-NL" sz="1800" dirty="0">
              <a:latin typeface="+mn-lt"/>
            </a:endParaRPr>
          </a:p>
          <a:p>
            <a:pPr marL="600075" lvl="1" indent="-257175">
              <a:spcBef>
                <a:spcPts val="600"/>
              </a:spcBef>
              <a:buFont typeface="Arial"/>
              <a:buChar char="•"/>
            </a:pPr>
            <a:r>
              <a:rPr lang="nl-NL" sz="2000" dirty="0">
                <a:latin typeface="+mn-lt"/>
              </a:rPr>
              <a:t>Tijd tot eerste beademing</a:t>
            </a:r>
          </a:p>
          <a:p>
            <a:pPr marL="600075" lvl="1" indent="-257175">
              <a:spcBef>
                <a:spcPts val="600"/>
              </a:spcBef>
              <a:buFont typeface="Arial"/>
              <a:buChar char="•"/>
            </a:pPr>
            <a:r>
              <a:rPr lang="nl-NL" sz="2000" dirty="0">
                <a:latin typeface="+mn-lt"/>
              </a:rPr>
              <a:t>Tijd tot CPR</a:t>
            </a:r>
          </a:p>
          <a:p>
            <a:endParaRPr lang="nl-NL" dirty="0">
              <a:latin typeface="+mn-lt"/>
            </a:endParaRPr>
          </a:p>
          <a:p>
            <a:pPr marL="257175" indent="-257175">
              <a:buFont typeface="Wingdings" panose="05000000000000000000" pitchFamily="2" charset="2"/>
              <a:buChar char="§"/>
            </a:pPr>
            <a:r>
              <a:rPr lang="nl-NL" dirty="0">
                <a:latin typeface="+mn-lt"/>
              </a:rPr>
              <a:t>In fase twee sterft bij redding en reanimatie 10 - 20%, in fase 3 is dit 50%. </a:t>
            </a: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DD5E0E05-EA2D-4435-8E00-DE4354500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371713"/>
            <a:ext cx="6074102" cy="681024"/>
          </a:xfrm>
        </p:spPr>
        <p:txBody>
          <a:bodyPr/>
          <a:lstStyle/>
          <a:p>
            <a:r>
              <a:rPr lang="nl-NL" sz="4000" dirty="0"/>
              <a:t>Prognose</a:t>
            </a:r>
          </a:p>
        </p:txBody>
      </p:sp>
    </p:spTree>
    <p:extLst>
      <p:ext uri="{BB962C8B-B14F-4D97-AF65-F5344CB8AC3E}">
        <p14:creationId xmlns:p14="http://schemas.microsoft.com/office/powerpoint/2010/main" val="4471063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673100"/>
          </a:xfrm>
        </p:spPr>
        <p:txBody>
          <a:bodyPr/>
          <a:lstStyle/>
          <a:p>
            <a:r>
              <a:rPr lang="fr-BE" altLang="nl-BE" sz="4000"/>
              <a:t>Behandeling</a:t>
            </a:r>
            <a:endParaRPr lang="nl-NL" altLang="nl-BE" sz="400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111750"/>
          </a:xfrm>
        </p:spPr>
        <p:txBody>
          <a:bodyPr/>
          <a:lstStyle/>
          <a:p>
            <a:r>
              <a:rPr lang="fr-BE" altLang="nl-BE" dirty="0" err="1"/>
              <a:t>Slachtoffer</a:t>
            </a:r>
            <a:r>
              <a:rPr lang="fr-BE" altLang="nl-BE" dirty="0"/>
              <a:t> </a:t>
            </a:r>
            <a:r>
              <a:rPr lang="fr-BE" altLang="nl-BE" dirty="0" err="1"/>
              <a:t>uit</a:t>
            </a:r>
            <a:r>
              <a:rPr lang="fr-BE" altLang="nl-BE" dirty="0"/>
              <a:t> het water </a:t>
            </a:r>
            <a:r>
              <a:rPr lang="fr-BE" altLang="nl-BE" dirty="0" err="1"/>
              <a:t>halen</a:t>
            </a:r>
            <a:endParaRPr lang="fr-BE" altLang="nl-BE" dirty="0"/>
          </a:p>
          <a:p>
            <a:r>
              <a:rPr lang="fr-BE" altLang="nl-BE" dirty="0"/>
              <a:t>CPR </a:t>
            </a:r>
            <a:r>
              <a:rPr lang="fr-BE" altLang="nl-BE" dirty="0" err="1"/>
              <a:t>zo</a:t>
            </a:r>
            <a:r>
              <a:rPr lang="fr-BE" altLang="nl-BE" dirty="0"/>
              <a:t> </a:t>
            </a:r>
            <a:r>
              <a:rPr lang="fr-BE" altLang="nl-BE" dirty="0" err="1"/>
              <a:t>nodig</a:t>
            </a:r>
            <a:endParaRPr lang="fr-BE" altLang="nl-BE" dirty="0"/>
          </a:p>
          <a:p>
            <a:pPr lvl="1"/>
            <a:r>
              <a:rPr lang="fr-BE" altLang="nl-BE" dirty="0"/>
              <a:t>Start met </a:t>
            </a:r>
            <a:r>
              <a:rPr lang="fr-BE" altLang="nl-BE" u="sng" dirty="0"/>
              <a:t>5 </a:t>
            </a:r>
            <a:r>
              <a:rPr lang="fr-BE" altLang="nl-BE" u="sng" dirty="0" err="1"/>
              <a:t>beademingen</a:t>
            </a:r>
            <a:r>
              <a:rPr lang="fr-BE" altLang="nl-BE" dirty="0"/>
              <a:t>, </a:t>
            </a:r>
            <a:r>
              <a:rPr lang="fr-BE" altLang="nl-BE" dirty="0" err="1"/>
              <a:t>nadien</a:t>
            </a:r>
            <a:r>
              <a:rPr lang="fr-BE" altLang="nl-BE" dirty="0"/>
              <a:t> 30:2</a:t>
            </a:r>
          </a:p>
          <a:p>
            <a:pPr lvl="1"/>
            <a:r>
              <a:rPr lang="fr-BE" altLang="nl-BE" dirty="0"/>
              <a:t>Lang </a:t>
            </a:r>
            <a:r>
              <a:rPr lang="fr-BE" altLang="nl-BE" dirty="0" err="1"/>
              <a:t>volhouden</a:t>
            </a:r>
            <a:r>
              <a:rPr lang="fr-BE" altLang="nl-BE" dirty="0"/>
              <a:t>: </a:t>
            </a:r>
            <a:r>
              <a:rPr lang="fr-BE" altLang="nl-BE" dirty="0" err="1"/>
              <a:t>koude</a:t>
            </a:r>
            <a:r>
              <a:rPr lang="fr-BE" altLang="nl-BE" dirty="0"/>
              <a:t> </a:t>
            </a:r>
            <a:r>
              <a:rPr lang="fr-BE" altLang="nl-BE" dirty="0" err="1"/>
              <a:t>is</a:t>
            </a:r>
            <a:r>
              <a:rPr lang="fr-BE" altLang="nl-BE" dirty="0"/>
              <a:t> </a:t>
            </a:r>
            <a:r>
              <a:rPr lang="fr-BE" altLang="nl-BE" dirty="0" err="1"/>
              <a:t>beschermende</a:t>
            </a:r>
            <a:r>
              <a:rPr lang="fr-BE" altLang="nl-BE" dirty="0"/>
              <a:t> factor </a:t>
            </a:r>
            <a:r>
              <a:rPr lang="fr-BE" altLang="nl-BE" dirty="0" err="1"/>
              <a:t>voor</a:t>
            </a:r>
            <a:r>
              <a:rPr lang="fr-BE" altLang="nl-BE" dirty="0"/>
              <a:t> de </a:t>
            </a:r>
            <a:r>
              <a:rPr lang="fr-BE" altLang="nl-BE" dirty="0" err="1"/>
              <a:t>hersenen</a:t>
            </a:r>
            <a:endParaRPr lang="fr-BE" altLang="nl-BE" dirty="0"/>
          </a:p>
          <a:p>
            <a:pPr lvl="1"/>
            <a:r>
              <a:rPr lang="fr-BE" altLang="nl-BE" dirty="0" err="1"/>
              <a:t>Geen</a:t>
            </a:r>
            <a:r>
              <a:rPr lang="fr-BE" altLang="nl-BE" dirty="0"/>
              <a:t> </a:t>
            </a:r>
            <a:r>
              <a:rPr lang="fr-BE" altLang="nl-BE" dirty="0" err="1"/>
              <a:t>hartmassage</a:t>
            </a:r>
            <a:r>
              <a:rPr lang="fr-BE" altLang="nl-BE" dirty="0"/>
              <a:t> in het water</a:t>
            </a:r>
          </a:p>
          <a:p>
            <a:pPr lvl="1"/>
            <a:r>
              <a:rPr lang="fr-BE" altLang="nl-BE" dirty="0" err="1"/>
              <a:t>Beademing</a:t>
            </a:r>
            <a:r>
              <a:rPr lang="fr-BE" altLang="nl-BE" dirty="0"/>
              <a:t> in het water kan </a:t>
            </a:r>
            <a:r>
              <a:rPr lang="fr-BE" altLang="nl-BE" dirty="0" err="1"/>
              <a:t>eventueel</a:t>
            </a:r>
            <a:r>
              <a:rPr lang="fr-BE" altLang="nl-BE" dirty="0"/>
              <a:t> (</a:t>
            </a:r>
            <a:r>
              <a:rPr lang="fr-BE" altLang="nl-BE" dirty="0" err="1"/>
              <a:t>start</a:t>
            </a:r>
            <a:r>
              <a:rPr lang="fr-BE" altLang="nl-BE" dirty="0"/>
              <a:t> </a:t>
            </a:r>
            <a:r>
              <a:rPr lang="fr-BE" altLang="nl-BE" dirty="0" err="1"/>
              <a:t>hiermee</a:t>
            </a:r>
            <a:r>
              <a:rPr lang="fr-BE" altLang="nl-BE" dirty="0"/>
              <a:t> </a:t>
            </a:r>
            <a:r>
              <a:rPr lang="fr-BE" altLang="nl-BE" dirty="0" err="1"/>
              <a:t>alvorens</a:t>
            </a:r>
            <a:r>
              <a:rPr lang="fr-BE" altLang="nl-BE" dirty="0"/>
              <a:t> te </a:t>
            </a:r>
            <a:r>
              <a:rPr lang="fr-BE" altLang="nl-BE" dirty="0" err="1"/>
              <a:t>slepen</a:t>
            </a:r>
            <a:r>
              <a:rPr lang="fr-BE" altLang="nl-BE" dirty="0"/>
              <a:t>)</a:t>
            </a:r>
          </a:p>
          <a:p>
            <a:pPr lvl="1"/>
            <a:r>
              <a:rPr lang="fr-BE" altLang="nl-BE" dirty="0" err="1"/>
              <a:t>Geen</a:t>
            </a:r>
            <a:r>
              <a:rPr lang="fr-BE" altLang="nl-BE" dirty="0"/>
              <a:t> </a:t>
            </a:r>
            <a:r>
              <a:rPr lang="fr-BE" altLang="nl-BE" dirty="0" err="1"/>
              <a:t>tijd</a:t>
            </a:r>
            <a:r>
              <a:rPr lang="fr-BE" altLang="nl-BE" dirty="0"/>
              <a:t> </a:t>
            </a:r>
            <a:r>
              <a:rPr lang="fr-BE" altLang="nl-BE" dirty="0" err="1"/>
              <a:t>verliezen</a:t>
            </a:r>
            <a:r>
              <a:rPr lang="fr-BE" altLang="nl-BE" dirty="0"/>
              <a:t> met water </a:t>
            </a:r>
            <a:r>
              <a:rPr lang="fr-BE" altLang="nl-BE" dirty="0" err="1"/>
              <a:t>uit</a:t>
            </a:r>
            <a:r>
              <a:rPr lang="fr-BE" altLang="nl-BE" dirty="0"/>
              <a:t> de </a:t>
            </a:r>
            <a:r>
              <a:rPr lang="fr-BE" altLang="nl-BE" dirty="0" err="1"/>
              <a:t>longen</a:t>
            </a:r>
            <a:r>
              <a:rPr lang="fr-BE" altLang="nl-BE" dirty="0"/>
              <a:t> te </a:t>
            </a:r>
            <a:r>
              <a:rPr lang="fr-BE" altLang="nl-BE" dirty="0" err="1"/>
              <a:t>halen</a:t>
            </a:r>
            <a:r>
              <a:rPr lang="fr-BE" altLang="nl-BE" dirty="0"/>
              <a:t> – </a:t>
            </a:r>
            <a:r>
              <a:rPr lang="fr-BE" altLang="nl-BE" dirty="0" err="1"/>
              <a:t>enkel</a:t>
            </a:r>
            <a:r>
              <a:rPr lang="fr-BE" altLang="nl-BE" dirty="0"/>
              <a:t> </a:t>
            </a:r>
            <a:r>
              <a:rPr lang="fr-BE" altLang="nl-BE" dirty="0" err="1"/>
              <a:t>uit</a:t>
            </a:r>
            <a:r>
              <a:rPr lang="fr-BE" altLang="nl-BE" dirty="0"/>
              <a:t> de </a:t>
            </a:r>
            <a:r>
              <a:rPr lang="fr-BE" altLang="nl-BE" dirty="0" err="1"/>
              <a:t>mond</a:t>
            </a:r>
            <a:endParaRPr lang="nl-NL" altLang="nl-B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theme/theme1.xml><?xml version="1.0" encoding="utf-8"?>
<a:theme xmlns:a="http://schemas.openxmlformats.org/drawingml/2006/main" name="Standaardontwerp">
  <a:themeElements>
    <a:clrScheme name="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559</Words>
  <Application>Microsoft Office PowerPoint</Application>
  <PresentationFormat>Diavoorstelling (4:3)</PresentationFormat>
  <Paragraphs>89</Paragraphs>
  <Slides>11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Arial</vt:lpstr>
      <vt:lpstr>Arial Unicode MS</vt:lpstr>
      <vt:lpstr>Calibri</vt:lpstr>
      <vt:lpstr>Times New Roman</vt:lpstr>
      <vt:lpstr>Wingdings</vt:lpstr>
      <vt:lpstr>Standaardontwerp</vt:lpstr>
      <vt:lpstr>Verdrinking</vt:lpstr>
      <vt:lpstr>PowerPoint-presentatie</vt:lpstr>
      <vt:lpstr>Oorzaken</vt:lpstr>
      <vt:lpstr>PowerPoint-presentatie</vt:lpstr>
      <vt:lpstr>Verdrinking: verloop</vt:lpstr>
      <vt:lpstr>Symptomen: zeer variabel</vt:lpstr>
      <vt:lpstr>PowerPoint-presentatie</vt:lpstr>
      <vt:lpstr>Prognose</vt:lpstr>
      <vt:lpstr>Behandeling</vt:lpstr>
      <vt:lpstr>Behandeling</vt:lpstr>
      <vt:lpstr>Redding (Duiker-redder)</vt:lpstr>
    </vt:vector>
  </TitlesOfParts>
  <Company>Heilig Hart Roeselare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Geen diatitel</dc:title>
  <dc:creator>Beheerder</dc:creator>
  <cp:lastModifiedBy>Filip Gallant</cp:lastModifiedBy>
  <cp:revision>26</cp:revision>
  <dcterms:created xsi:type="dcterms:W3CDTF">2004-02-02T12:07:36Z</dcterms:created>
  <dcterms:modified xsi:type="dcterms:W3CDTF">2022-09-26T12:35:32Z</dcterms:modified>
</cp:coreProperties>
</file>