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handoutMasterIdLst>
    <p:handoutMasterId r:id="rId21"/>
  </p:handoutMasterIdLst>
  <p:sldIdLst>
    <p:sldId id="273" r:id="rId2"/>
    <p:sldId id="284" r:id="rId3"/>
    <p:sldId id="282" r:id="rId4"/>
    <p:sldId id="289" r:id="rId5"/>
    <p:sldId id="290" r:id="rId6"/>
    <p:sldId id="285" r:id="rId7"/>
    <p:sldId id="279" r:id="rId8"/>
    <p:sldId id="272" r:id="rId9"/>
    <p:sldId id="271" r:id="rId10"/>
    <p:sldId id="280" r:id="rId11"/>
    <p:sldId id="281" r:id="rId12"/>
    <p:sldId id="274" r:id="rId13"/>
    <p:sldId id="275" r:id="rId14"/>
    <p:sldId id="259" r:id="rId15"/>
    <p:sldId id="261" r:id="rId16"/>
    <p:sldId id="267" r:id="rId17"/>
    <p:sldId id="268" r:id="rId18"/>
    <p:sldId id="260" r:id="rId19"/>
    <p:sldId id="276" r:id="rId20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010159"/>
    <a:srgbClr val="0101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B07F95-9CC0-4BF2-8FEE-D2D87CF8F613}" v="5" dt="2022-09-26T12:01:16.9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9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Gallant" userId="26d5c5b775be91ad" providerId="LiveId" clId="{DBB07F95-9CC0-4BF2-8FEE-D2D87CF8F613}"/>
    <pc:docChg chg="undo custSel addSld delSld modSld">
      <pc:chgData name="Filip Gallant" userId="26d5c5b775be91ad" providerId="LiveId" clId="{DBB07F95-9CC0-4BF2-8FEE-D2D87CF8F613}" dt="2022-09-26T12:04:38.892" v="182" actId="1035"/>
      <pc:docMkLst>
        <pc:docMk/>
      </pc:docMkLst>
      <pc:sldChg chg="addSp delSp modSp mod">
        <pc:chgData name="Filip Gallant" userId="26d5c5b775be91ad" providerId="LiveId" clId="{DBB07F95-9CC0-4BF2-8FEE-D2D87CF8F613}" dt="2022-09-26T12:04:38.892" v="182" actId="1035"/>
        <pc:sldMkLst>
          <pc:docMk/>
          <pc:sldMk cId="0" sldId="261"/>
        </pc:sldMkLst>
        <pc:picChg chg="add mod">
          <ac:chgData name="Filip Gallant" userId="26d5c5b775be91ad" providerId="LiveId" clId="{DBB07F95-9CC0-4BF2-8FEE-D2D87CF8F613}" dt="2022-09-26T12:04:38.892" v="182" actId="1035"/>
          <ac:picMkLst>
            <pc:docMk/>
            <pc:sldMk cId="0" sldId="261"/>
            <ac:picMk id="2" creationId="{448A9564-DCA2-4308-503A-3FA908F693F2}"/>
          </ac:picMkLst>
        </pc:picChg>
        <pc:picChg chg="del">
          <ac:chgData name="Filip Gallant" userId="26d5c5b775be91ad" providerId="LiveId" clId="{DBB07F95-9CC0-4BF2-8FEE-D2D87CF8F613}" dt="2022-09-26T12:01:08.041" v="172" actId="478"/>
          <ac:picMkLst>
            <pc:docMk/>
            <pc:sldMk cId="0" sldId="261"/>
            <ac:picMk id="19459" creationId="{00000000-0000-0000-0000-000000000000}"/>
          </ac:picMkLst>
        </pc:picChg>
      </pc:sldChg>
      <pc:sldChg chg="modSp">
        <pc:chgData name="Filip Gallant" userId="26d5c5b775be91ad" providerId="LiveId" clId="{DBB07F95-9CC0-4BF2-8FEE-D2D87CF8F613}" dt="2022-09-26T10:50:51.350" v="171" actId="207"/>
        <pc:sldMkLst>
          <pc:docMk/>
          <pc:sldMk cId="0" sldId="280"/>
        </pc:sldMkLst>
        <pc:spChg chg="mod">
          <ac:chgData name="Filip Gallant" userId="26d5c5b775be91ad" providerId="LiveId" clId="{DBB07F95-9CC0-4BF2-8FEE-D2D87CF8F613}" dt="2022-09-26T10:50:51.350" v="171" actId="207"/>
          <ac:spMkLst>
            <pc:docMk/>
            <pc:sldMk cId="0" sldId="280"/>
            <ac:spMk id="68611" creationId="{00000000-0000-0000-0000-000000000000}"/>
          </ac:spMkLst>
        </pc:spChg>
      </pc:sldChg>
      <pc:sldChg chg="modSp mod">
        <pc:chgData name="Filip Gallant" userId="26d5c5b775be91ad" providerId="LiveId" clId="{DBB07F95-9CC0-4BF2-8FEE-D2D87CF8F613}" dt="2022-09-26T10:43:57.283" v="155" actId="20577"/>
        <pc:sldMkLst>
          <pc:docMk/>
          <pc:sldMk cId="0" sldId="282"/>
        </pc:sldMkLst>
        <pc:spChg chg="mod">
          <ac:chgData name="Filip Gallant" userId="26d5c5b775be91ad" providerId="LiveId" clId="{DBB07F95-9CC0-4BF2-8FEE-D2D87CF8F613}" dt="2022-09-26T10:43:57.283" v="155" actId="20577"/>
          <ac:spMkLst>
            <pc:docMk/>
            <pc:sldMk cId="0" sldId="282"/>
            <ac:spMk id="70659" creationId="{00000000-0000-0000-0000-000000000000}"/>
          </ac:spMkLst>
        </pc:spChg>
      </pc:sldChg>
      <pc:sldChg chg="addSp modSp mod modAnim">
        <pc:chgData name="Filip Gallant" userId="26d5c5b775be91ad" providerId="LiveId" clId="{DBB07F95-9CC0-4BF2-8FEE-D2D87CF8F613}" dt="2022-09-26T10:47:41.934" v="169" actId="115"/>
        <pc:sldMkLst>
          <pc:docMk/>
          <pc:sldMk cId="2914915277" sldId="285"/>
        </pc:sldMkLst>
        <pc:spChg chg="mod">
          <ac:chgData name="Filip Gallant" userId="26d5c5b775be91ad" providerId="LiveId" clId="{DBB07F95-9CC0-4BF2-8FEE-D2D87CF8F613}" dt="2022-09-26T10:47:41.934" v="169" actId="115"/>
          <ac:spMkLst>
            <pc:docMk/>
            <pc:sldMk cId="2914915277" sldId="285"/>
            <ac:spMk id="82947" creationId="{00000000-0000-0000-0000-000000000000}"/>
          </ac:spMkLst>
        </pc:spChg>
        <pc:picChg chg="add mod">
          <ac:chgData name="Filip Gallant" userId="26d5c5b775be91ad" providerId="LiveId" clId="{DBB07F95-9CC0-4BF2-8FEE-D2D87CF8F613}" dt="2022-09-26T10:47:02.356" v="166" actId="1076"/>
          <ac:picMkLst>
            <pc:docMk/>
            <pc:sldMk cId="2914915277" sldId="285"/>
            <ac:picMk id="2" creationId="{496C36AA-DC03-5299-6EE9-0225D6E69749}"/>
          </ac:picMkLst>
        </pc:picChg>
      </pc:sldChg>
      <pc:sldChg chg="modSp new del mod">
        <pc:chgData name="Filip Gallant" userId="26d5c5b775be91ad" providerId="LiveId" clId="{DBB07F95-9CC0-4BF2-8FEE-D2D87CF8F613}" dt="2022-09-26T10:47:49.950" v="170" actId="2696"/>
        <pc:sldMkLst>
          <pc:docMk/>
          <pc:sldMk cId="2795662371" sldId="291"/>
        </pc:sldMkLst>
        <pc:spChg chg="mod">
          <ac:chgData name="Filip Gallant" userId="26d5c5b775be91ad" providerId="LiveId" clId="{DBB07F95-9CC0-4BF2-8FEE-D2D87CF8F613}" dt="2022-09-26T10:46:03.109" v="162" actId="20577"/>
          <ac:spMkLst>
            <pc:docMk/>
            <pc:sldMk cId="2795662371" sldId="291"/>
            <ac:spMk id="2" creationId="{1089F595-73E7-0278-28AA-3343FC5BF54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F5B8F60-C628-45A9-9448-EA2297B28A9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344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BE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BE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BE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BE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5735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nl-BE" noProof="0"/>
              <a:t>Klik om het opmaakprofiel te bewerken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nl-BE" noProof="0"/>
              <a:t>Klik om het opmaakprofiel van de modelondertitel te bewerken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3AB926-7975-4580-A65E-893146574FE8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8000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4DA96-340B-48E4-B1B5-216626E02EDD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665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BE0B7-CF2B-4050-B107-8535F75B8393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35452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4B1F2-061D-4A36-959E-DE8A1C04F30D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8201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30869-7FFC-49C3-929A-0EDDF1B01EE7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16576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14428-CB11-448E-B2CE-18E6F12819C2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319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94A6-C869-4B16-B883-3957733B935E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0283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8218A-6D09-42BA-8F95-4041D5D56D8E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838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F086B-0B70-4D8C-B781-53542A1F4743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5507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59726-BEDB-420E-A9E4-E8838007F47C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491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16A2A-56A5-4CE8-9EE3-7831354B3C1E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5840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B4E2A-B77E-48EB-AC37-E7D6A81DE37A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6464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632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BE"/>
            </a:p>
          </p:txBody>
        </p:sp>
        <p:sp>
          <p:nvSpPr>
            <p:cNvPr id="5632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BE"/>
            </a:p>
          </p:txBody>
        </p:sp>
        <p:sp>
          <p:nvSpPr>
            <p:cNvPr id="5632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BE"/>
            </a:p>
          </p:txBody>
        </p:sp>
        <p:sp>
          <p:nvSpPr>
            <p:cNvPr id="5632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BE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563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nl-BE"/>
              <a:t>Klik om het opmaakprofiel te bewerken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/>
              <a:t>Klik om de opmaakprofielen van de modeltekst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633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044385D-9772-40D6-98BE-1A169FCEF8D2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7772400" cy="1555750"/>
          </a:xfrm>
        </p:spPr>
        <p:txBody>
          <a:bodyPr/>
          <a:lstStyle/>
          <a:p>
            <a:pPr eaLnBrk="1" hangingPunct="1">
              <a:defRPr/>
            </a:pPr>
            <a:r>
              <a:rPr lang="fr-BE" dirty="0" err="1"/>
              <a:t>Effecten</a:t>
            </a:r>
            <a:r>
              <a:rPr lang="fr-BE" dirty="0"/>
              <a:t> van de </a:t>
            </a:r>
            <a:r>
              <a:rPr lang="fr-BE" dirty="0" err="1"/>
              <a:t>koude</a:t>
            </a:r>
            <a:br>
              <a:rPr lang="fr-BE" dirty="0"/>
            </a:br>
            <a:r>
              <a:rPr lang="fr-BE" dirty="0"/>
              <a:t>Hypothermie - </a:t>
            </a:r>
            <a:r>
              <a:rPr lang="fr-BE" dirty="0" err="1"/>
              <a:t>onderkoeling</a:t>
            </a:r>
            <a:endParaRPr lang="nl-NL" dirty="0"/>
          </a:p>
        </p:txBody>
      </p:sp>
      <p:pic>
        <p:nvPicPr>
          <p:cNvPr id="3075" name="Picture 6" descr="Scannen0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2257425"/>
            <a:ext cx="3081338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876300"/>
          </a:xfrm>
        </p:spPr>
        <p:txBody>
          <a:bodyPr/>
          <a:lstStyle/>
          <a:p>
            <a:pPr eaLnBrk="1" hangingPunct="1">
              <a:defRPr/>
            </a:pPr>
            <a:r>
              <a:rPr lang="fr-BE" dirty="0"/>
              <a:t>2. </a:t>
            </a:r>
            <a:r>
              <a:rPr lang="fr-BE" dirty="0" err="1"/>
              <a:t>Perifere</a:t>
            </a:r>
            <a:r>
              <a:rPr lang="fr-BE" dirty="0"/>
              <a:t> </a:t>
            </a:r>
            <a:r>
              <a:rPr lang="fr-BE" dirty="0" err="1"/>
              <a:t>afkoeling</a:t>
            </a:r>
            <a:endParaRPr lang="nl-NL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256584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defRPr/>
            </a:pPr>
            <a:r>
              <a:rPr lang="fr-BE" dirty="0" err="1"/>
              <a:t>Afkoelen</a:t>
            </a:r>
            <a:r>
              <a:rPr lang="fr-BE" dirty="0"/>
              <a:t> van </a:t>
            </a:r>
            <a:r>
              <a:rPr lang="fr-BE" dirty="0" err="1"/>
              <a:t>huid</a:t>
            </a:r>
            <a:r>
              <a:rPr lang="fr-BE" dirty="0"/>
              <a:t>, </a:t>
            </a:r>
            <a:r>
              <a:rPr lang="fr-BE" dirty="0" err="1"/>
              <a:t>oppervlakkige</a:t>
            </a:r>
            <a:r>
              <a:rPr lang="fr-BE" dirty="0"/>
              <a:t> </a:t>
            </a:r>
            <a:r>
              <a:rPr lang="fr-BE" dirty="0" err="1"/>
              <a:t>zenuwen</a:t>
            </a:r>
            <a:r>
              <a:rPr lang="fr-BE" dirty="0"/>
              <a:t> en </a:t>
            </a:r>
            <a:r>
              <a:rPr lang="fr-BE" dirty="0" err="1"/>
              <a:t>spieren</a:t>
            </a:r>
            <a:endParaRPr lang="fr-BE" dirty="0"/>
          </a:p>
          <a:p>
            <a:pPr eaLnBrk="1" hangingPunct="1">
              <a:spcAft>
                <a:spcPct val="20000"/>
              </a:spcAft>
              <a:defRPr/>
            </a:pPr>
            <a:r>
              <a:rPr lang="fr-BE" dirty="0" err="1"/>
              <a:t>Pijn</a:t>
            </a:r>
            <a:r>
              <a:rPr lang="fr-BE" dirty="0"/>
              <a:t>, </a:t>
            </a:r>
            <a:r>
              <a:rPr lang="fr-BE" dirty="0" err="1"/>
              <a:t>verlies</a:t>
            </a:r>
            <a:r>
              <a:rPr lang="fr-BE" dirty="0"/>
              <a:t> van </a:t>
            </a:r>
            <a:r>
              <a:rPr lang="fr-BE" dirty="0" err="1"/>
              <a:t>tastzin</a:t>
            </a:r>
            <a:r>
              <a:rPr lang="fr-BE" dirty="0"/>
              <a:t> en </a:t>
            </a:r>
            <a:r>
              <a:rPr lang="fr-BE" dirty="0" err="1"/>
              <a:t>vertraagde</a:t>
            </a:r>
            <a:r>
              <a:rPr lang="fr-BE" dirty="0"/>
              <a:t> </a:t>
            </a:r>
            <a:r>
              <a:rPr lang="fr-BE" dirty="0" err="1"/>
              <a:t>werking</a:t>
            </a:r>
            <a:r>
              <a:rPr lang="fr-BE" dirty="0"/>
              <a:t> van de </a:t>
            </a:r>
            <a:r>
              <a:rPr lang="fr-BE" dirty="0" err="1"/>
              <a:t>spieren</a:t>
            </a:r>
            <a:endParaRPr lang="fr-BE" dirty="0"/>
          </a:p>
          <a:p>
            <a:pPr eaLnBrk="1" hangingPunct="1">
              <a:spcAft>
                <a:spcPct val="20000"/>
              </a:spcAft>
              <a:defRPr/>
            </a:pPr>
            <a:r>
              <a:rPr lang="fr-BE" dirty="0" err="1"/>
              <a:t>Problemen</a:t>
            </a:r>
            <a:r>
              <a:rPr lang="fr-BE" dirty="0"/>
              <a:t> met </a:t>
            </a:r>
            <a:r>
              <a:rPr lang="fr-BE" dirty="0" err="1"/>
              <a:t>uitvoeren</a:t>
            </a:r>
            <a:r>
              <a:rPr lang="fr-BE" dirty="0"/>
              <a:t> van </a:t>
            </a:r>
            <a:r>
              <a:rPr lang="fr-BE" dirty="0" err="1"/>
              <a:t>fijne</a:t>
            </a:r>
            <a:r>
              <a:rPr lang="fr-BE" dirty="0"/>
              <a:t> </a:t>
            </a:r>
            <a:r>
              <a:rPr lang="fr-BE" dirty="0" err="1"/>
              <a:t>handelingen</a:t>
            </a:r>
            <a:endParaRPr lang="fr-BE" dirty="0"/>
          </a:p>
          <a:p>
            <a:pPr eaLnBrk="1" hangingPunct="1">
              <a:spcAft>
                <a:spcPct val="20000"/>
              </a:spcAft>
              <a:defRPr/>
            </a:pPr>
            <a:r>
              <a:rPr lang="fr-BE" dirty="0" err="1"/>
              <a:t>Eenvoudige</a:t>
            </a:r>
            <a:r>
              <a:rPr lang="fr-BE" dirty="0"/>
              <a:t> </a:t>
            </a:r>
            <a:r>
              <a:rPr lang="fr-BE" dirty="0" err="1"/>
              <a:t>handelingen</a:t>
            </a:r>
            <a:r>
              <a:rPr lang="fr-BE" dirty="0"/>
              <a:t> </a:t>
            </a:r>
            <a:r>
              <a:rPr lang="fr-BE" dirty="0" err="1"/>
              <a:t>kunnen</a:t>
            </a:r>
            <a:r>
              <a:rPr lang="fr-BE" dirty="0"/>
              <a:t> niet </a:t>
            </a:r>
            <a:r>
              <a:rPr lang="fr-BE" dirty="0" err="1"/>
              <a:t>meer</a:t>
            </a:r>
            <a:r>
              <a:rPr lang="fr-BE" dirty="0"/>
              <a:t> </a:t>
            </a:r>
            <a:r>
              <a:rPr lang="fr-BE" dirty="0" err="1"/>
              <a:t>uitgevoerd</a:t>
            </a:r>
            <a:r>
              <a:rPr lang="fr-BE" dirty="0"/>
              <a:t> </a:t>
            </a:r>
            <a:r>
              <a:rPr lang="fr-BE" dirty="0" err="1"/>
              <a:t>worden</a:t>
            </a:r>
            <a:r>
              <a:rPr lang="fr-BE" dirty="0"/>
              <a:t>: </a:t>
            </a:r>
            <a:r>
              <a:rPr lang="fr-BE" dirty="0" err="1">
                <a:solidFill>
                  <a:srgbClr val="FFC000"/>
                </a:solidFill>
              </a:rPr>
              <a:t>duiker</a:t>
            </a:r>
            <a:r>
              <a:rPr lang="fr-BE" dirty="0">
                <a:solidFill>
                  <a:srgbClr val="FFC000"/>
                </a:solidFill>
              </a:rPr>
              <a:t> kan </a:t>
            </a:r>
            <a:r>
              <a:rPr lang="fr-BE" dirty="0" err="1">
                <a:solidFill>
                  <a:srgbClr val="FFC000"/>
                </a:solidFill>
              </a:rPr>
              <a:t>zichzelf</a:t>
            </a:r>
            <a:r>
              <a:rPr lang="fr-BE" dirty="0">
                <a:solidFill>
                  <a:srgbClr val="FFC000"/>
                </a:solidFill>
              </a:rPr>
              <a:t> niet </a:t>
            </a:r>
            <a:r>
              <a:rPr lang="fr-BE" dirty="0" err="1">
                <a:solidFill>
                  <a:srgbClr val="FFC000"/>
                </a:solidFill>
              </a:rPr>
              <a:t>meer</a:t>
            </a:r>
            <a:r>
              <a:rPr lang="fr-BE" dirty="0">
                <a:solidFill>
                  <a:srgbClr val="FFC000"/>
                </a:solidFill>
              </a:rPr>
              <a:t> </a:t>
            </a:r>
            <a:r>
              <a:rPr lang="fr-BE" dirty="0" err="1">
                <a:solidFill>
                  <a:srgbClr val="FFC000"/>
                </a:solidFill>
              </a:rPr>
              <a:t>behelpen</a:t>
            </a:r>
            <a:endParaRPr lang="nl-NL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z="4000" dirty="0"/>
              <a:t>3. </a:t>
            </a:r>
            <a:r>
              <a:rPr lang="fr-BE" sz="4000" dirty="0" err="1"/>
              <a:t>Lichte</a:t>
            </a:r>
            <a:r>
              <a:rPr lang="fr-BE" sz="4000" dirty="0"/>
              <a:t> hypothermie (</a:t>
            </a:r>
            <a:r>
              <a:rPr lang="fr-BE" sz="4000" dirty="0" err="1"/>
              <a:t>tot</a:t>
            </a:r>
            <a:r>
              <a:rPr lang="fr-BE" sz="4000" dirty="0"/>
              <a:t> 33 °C)</a:t>
            </a:r>
            <a:endParaRPr lang="nl-NL" sz="4000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19250" y="1600200"/>
            <a:ext cx="6991350" cy="4530725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defRPr/>
            </a:pPr>
            <a:r>
              <a:rPr lang="fr-BE" dirty="0" err="1"/>
              <a:t>Bleke</a:t>
            </a:r>
            <a:r>
              <a:rPr lang="fr-BE" dirty="0"/>
              <a:t>, </a:t>
            </a:r>
            <a:r>
              <a:rPr lang="fr-BE" dirty="0" err="1"/>
              <a:t>koude</a:t>
            </a:r>
            <a:r>
              <a:rPr lang="fr-BE" dirty="0"/>
              <a:t> </a:t>
            </a:r>
            <a:r>
              <a:rPr lang="fr-BE" dirty="0" err="1"/>
              <a:t>huid</a:t>
            </a:r>
            <a:endParaRPr lang="fr-BE" dirty="0"/>
          </a:p>
          <a:p>
            <a:pPr eaLnBrk="1" hangingPunct="1">
              <a:spcAft>
                <a:spcPct val="20000"/>
              </a:spcAft>
              <a:defRPr/>
            </a:pPr>
            <a:r>
              <a:rPr lang="fr-BE" dirty="0" err="1"/>
              <a:t>Rillingen</a:t>
            </a:r>
            <a:endParaRPr lang="fr-BE" dirty="0"/>
          </a:p>
          <a:p>
            <a:pPr eaLnBrk="1" hangingPunct="1">
              <a:spcAft>
                <a:spcPct val="20000"/>
              </a:spcAft>
              <a:defRPr/>
            </a:pPr>
            <a:r>
              <a:rPr lang="fr-BE" dirty="0" err="1"/>
              <a:t>Snelle</a:t>
            </a:r>
            <a:r>
              <a:rPr lang="fr-BE" dirty="0"/>
              <a:t> </a:t>
            </a:r>
            <a:r>
              <a:rPr lang="fr-BE" dirty="0" err="1"/>
              <a:t>ademhaling</a:t>
            </a:r>
            <a:r>
              <a:rPr lang="fr-BE" dirty="0"/>
              <a:t>, </a:t>
            </a:r>
            <a:r>
              <a:rPr lang="fr-BE" dirty="0" err="1"/>
              <a:t>snelle</a:t>
            </a:r>
            <a:r>
              <a:rPr lang="fr-BE" dirty="0"/>
              <a:t> </a:t>
            </a:r>
            <a:r>
              <a:rPr lang="fr-BE" dirty="0" err="1"/>
              <a:t>pols</a:t>
            </a:r>
            <a:endParaRPr lang="fr-BE" dirty="0"/>
          </a:p>
          <a:p>
            <a:pPr eaLnBrk="1" hangingPunct="1">
              <a:spcAft>
                <a:spcPct val="20000"/>
              </a:spcAft>
              <a:defRPr/>
            </a:pPr>
            <a:r>
              <a:rPr lang="fr-BE" dirty="0" err="1">
                <a:solidFill>
                  <a:schemeClr val="folHlink"/>
                </a:solidFill>
              </a:rPr>
              <a:t>Verminderen</a:t>
            </a:r>
            <a:r>
              <a:rPr lang="fr-BE" dirty="0">
                <a:solidFill>
                  <a:schemeClr val="folHlink"/>
                </a:solidFill>
              </a:rPr>
              <a:t> van </a:t>
            </a:r>
            <a:r>
              <a:rPr lang="fr-BE" dirty="0" err="1">
                <a:solidFill>
                  <a:schemeClr val="folHlink"/>
                </a:solidFill>
              </a:rPr>
              <a:t>intellectuele</a:t>
            </a:r>
            <a:r>
              <a:rPr lang="fr-BE" dirty="0">
                <a:solidFill>
                  <a:schemeClr val="folHlink"/>
                </a:solidFill>
              </a:rPr>
              <a:t> </a:t>
            </a:r>
            <a:r>
              <a:rPr lang="fr-BE" dirty="0" err="1">
                <a:solidFill>
                  <a:schemeClr val="folHlink"/>
                </a:solidFill>
              </a:rPr>
              <a:t>vermogens</a:t>
            </a:r>
            <a:endParaRPr lang="fr-BE" dirty="0">
              <a:solidFill>
                <a:schemeClr val="folHlink"/>
              </a:solidFill>
            </a:endParaRPr>
          </a:p>
          <a:p>
            <a:pPr eaLnBrk="1" hangingPunct="1">
              <a:spcAft>
                <a:spcPct val="20000"/>
              </a:spcAft>
              <a:defRPr/>
            </a:pPr>
            <a:r>
              <a:rPr lang="fr-BE" dirty="0" err="1"/>
              <a:t>Verminderen</a:t>
            </a:r>
            <a:r>
              <a:rPr lang="fr-BE" dirty="0"/>
              <a:t> van </a:t>
            </a:r>
            <a:r>
              <a:rPr lang="fr-BE" dirty="0" err="1"/>
              <a:t>bewegingen</a:t>
            </a:r>
            <a:endParaRPr lang="nl-NL" dirty="0"/>
          </a:p>
        </p:txBody>
      </p:sp>
      <p:pic>
        <p:nvPicPr>
          <p:cNvPr id="14340" name="Picture 5" descr="Hypothermi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600200"/>
            <a:ext cx="471488" cy="453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z="4000" dirty="0"/>
              <a:t>4. </a:t>
            </a:r>
            <a:r>
              <a:rPr lang="fr-BE" sz="4000" dirty="0" err="1"/>
              <a:t>Ernstige</a:t>
            </a:r>
            <a:r>
              <a:rPr lang="fr-BE" sz="4000" dirty="0"/>
              <a:t> hypothermie (&lt; 33 °C)</a:t>
            </a:r>
            <a:endParaRPr lang="nl-NL" sz="40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4125" y="1600200"/>
            <a:ext cx="7421563" cy="4530725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defRPr/>
            </a:pPr>
            <a:r>
              <a:rPr lang="fr-BE"/>
              <a:t>Bleke koude huid</a:t>
            </a:r>
          </a:p>
          <a:p>
            <a:pPr eaLnBrk="1" hangingPunct="1">
              <a:spcAft>
                <a:spcPct val="20000"/>
              </a:spcAft>
              <a:defRPr/>
            </a:pPr>
            <a:r>
              <a:rPr lang="fr-BE"/>
              <a:t>Geen rillingen (rillen stopt bij 33 °C)</a:t>
            </a:r>
          </a:p>
          <a:p>
            <a:pPr eaLnBrk="1" hangingPunct="1">
              <a:spcAft>
                <a:spcPct val="20000"/>
              </a:spcAft>
              <a:defRPr/>
            </a:pPr>
            <a:r>
              <a:rPr lang="fr-BE"/>
              <a:t>Stijve spieren, trage bewegingen</a:t>
            </a:r>
          </a:p>
          <a:p>
            <a:pPr eaLnBrk="1" hangingPunct="1">
              <a:spcAft>
                <a:spcPct val="20000"/>
              </a:spcAft>
              <a:defRPr/>
            </a:pPr>
            <a:r>
              <a:rPr lang="fr-BE"/>
              <a:t>Bewustzijnsstoornissen vanaf 32 °C (apathie)</a:t>
            </a:r>
          </a:p>
          <a:p>
            <a:pPr eaLnBrk="1" hangingPunct="1">
              <a:spcAft>
                <a:spcPct val="20000"/>
              </a:spcAft>
              <a:defRPr/>
            </a:pPr>
            <a:r>
              <a:rPr lang="fr-BE"/>
              <a:t>Bewusteloosheid vanaf 30 °C</a:t>
            </a:r>
            <a:endParaRPr lang="nl-NL"/>
          </a:p>
        </p:txBody>
      </p:sp>
      <p:pic>
        <p:nvPicPr>
          <p:cNvPr id="15364" name="Picture 5" descr="Hypothermi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063" y="1484313"/>
            <a:ext cx="471487" cy="453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18488" cy="4530725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defRPr/>
            </a:pPr>
            <a:r>
              <a:rPr lang="fr-BE"/>
              <a:t>Hartritmestoornissen – fibrillatie bij 28 °C</a:t>
            </a:r>
          </a:p>
          <a:p>
            <a:pPr eaLnBrk="1" hangingPunct="1">
              <a:spcAft>
                <a:spcPct val="20000"/>
              </a:spcAft>
              <a:defRPr/>
            </a:pPr>
            <a:r>
              <a:rPr lang="fr-BE"/>
              <a:t>Schijndood bij 27 °C: onmeetbare pols en bloeddruk, geen reacties meer</a:t>
            </a:r>
          </a:p>
          <a:p>
            <a:pPr eaLnBrk="1" hangingPunct="1">
              <a:spcAft>
                <a:spcPct val="20000"/>
              </a:spcAft>
              <a:defRPr/>
            </a:pPr>
            <a:r>
              <a:rPr lang="fr-BE"/>
              <a:t>20 °C: hartstilstand en overlijden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679700" y="228600"/>
          <a:ext cx="3781425" cy="640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-foto" r:id="rId2" imgW="5971429" imgH="10116962" progId="MSPhotoEd.3">
                  <p:embed/>
                </p:oleObj>
              </mc:Choice>
              <mc:Fallback>
                <p:oleObj name="Photo Editor-foto" r:id="rId2" imgW="5971429" imgH="10116962" progId="MSPhotoEd.3">
                  <p:embed/>
                  <p:pic>
                    <p:nvPicPr>
                      <p:cNvPr id="174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9700" y="228600"/>
                        <a:ext cx="3781425" cy="640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48A9564-DCA2-4308-503A-3FA908F69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854638"/>
            <a:ext cx="6048672" cy="561158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698500"/>
          </a:xfrm>
        </p:spPr>
        <p:txBody>
          <a:bodyPr/>
          <a:lstStyle/>
          <a:p>
            <a:pPr eaLnBrk="1" hangingPunct="1">
              <a:defRPr/>
            </a:pPr>
            <a:r>
              <a:rPr lang="fr-BE" sz="4000"/>
              <a:t>Beïnvloedende factoren</a:t>
            </a:r>
            <a:endParaRPr lang="nl-NL" sz="40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720"/>
            <a:ext cx="8229600" cy="5543550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defRPr/>
            </a:pPr>
            <a:r>
              <a:rPr lang="fr-BE" sz="2800" dirty="0" err="1"/>
              <a:t>Watertemperatuur</a:t>
            </a:r>
            <a:endParaRPr lang="fr-BE" sz="2800" dirty="0"/>
          </a:p>
          <a:p>
            <a:pPr eaLnBrk="1" hangingPunct="1">
              <a:spcAft>
                <a:spcPct val="20000"/>
              </a:spcAft>
              <a:defRPr/>
            </a:pPr>
            <a:r>
              <a:rPr lang="fr-BE" sz="2800" dirty="0" err="1"/>
              <a:t>Hoeveelheid</a:t>
            </a:r>
            <a:r>
              <a:rPr lang="fr-BE" sz="2800" dirty="0"/>
              <a:t> </a:t>
            </a:r>
            <a:r>
              <a:rPr lang="fr-BE" sz="2800" dirty="0" err="1"/>
              <a:t>vetweefsel</a:t>
            </a:r>
            <a:r>
              <a:rPr lang="fr-BE" sz="2800" dirty="0"/>
              <a:t> (</a:t>
            </a:r>
            <a:r>
              <a:rPr lang="fr-BE" sz="2800" dirty="0" err="1"/>
              <a:t>isolatie</a:t>
            </a:r>
            <a:r>
              <a:rPr lang="fr-BE" sz="2800" dirty="0"/>
              <a:t>)</a:t>
            </a:r>
          </a:p>
          <a:p>
            <a:pPr eaLnBrk="1" hangingPunct="1">
              <a:spcAft>
                <a:spcPct val="20000"/>
              </a:spcAft>
              <a:defRPr/>
            </a:pPr>
            <a:r>
              <a:rPr lang="fr-BE" sz="2800" dirty="0" err="1"/>
              <a:t>Verhouding</a:t>
            </a:r>
            <a:r>
              <a:rPr lang="fr-BE" sz="2800" dirty="0"/>
              <a:t> </a:t>
            </a:r>
            <a:r>
              <a:rPr lang="fr-BE" sz="2800" dirty="0" err="1"/>
              <a:t>oppervlak</a:t>
            </a:r>
            <a:r>
              <a:rPr lang="fr-BE" sz="2800" dirty="0"/>
              <a:t>/volume (</a:t>
            </a:r>
            <a:r>
              <a:rPr lang="fr-BE" sz="2800" dirty="0" err="1"/>
              <a:t>kinderen</a:t>
            </a:r>
            <a:r>
              <a:rPr lang="fr-BE" sz="2800" dirty="0"/>
              <a:t>)</a:t>
            </a:r>
          </a:p>
          <a:p>
            <a:pPr eaLnBrk="1" hangingPunct="1">
              <a:spcAft>
                <a:spcPct val="20000"/>
              </a:spcAft>
              <a:defRPr/>
            </a:pPr>
            <a:r>
              <a:rPr lang="fr-BE" sz="2800" dirty="0" err="1"/>
              <a:t>Hoofd</a:t>
            </a:r>
            <a:r>
              <a:rPr lang="fr-BE" sz="2800" dirty="0"/>
              <a:t> </a:t>
            </a:r>
            <a:r>
              <a:rPr lang="fr-BE" sz="2800" dirty="0" err="1"/>
              <a:t>boven</a:t>
            </a:r>
            <a:r>
              <a:rPr lang="fr-BE" sz="2800" dirty="0"/>
              <a:t> water</a:t>
            </a:r>
          </a:p>
          <a:p>
            <a:pPr eaLnBrk="1" hangingPunct="1">
              <a:spcAft>
                <a:spcPct val="20000"/>
              </a:spcAft>
              <a:defRPr/>
            </a:pPr>
            <a:r>
              <a:rPr lang="fr-BE" sz="2800" dirty="0" err="1"/>
              <a:t>Kledij</a:t>
            </a:r>
            <a:r>
              <a:rPr lang="fr-BE" sz="2800" dirty="0"/>
              <a:t> – </a:t>
            </a:r>
            <a:r>
              <a:rPr lang="fr-BE" sz="2800" dirty="0" err="1"/>
              <a:t>duikpak</a:t>
            </a:r>
            <a:r>
              <a:rPr lang="fr-BE" sz="2800" dirty="0"/>
              <a:t> (</a:t>
            </a:r>
            <a:r>
              <a:rPr lang="fr-BE" sz="2800" dirty="0" err="1"/>
              <a:t>nat</a:t>
            </a:r>
            <a:r>
              <a:rPr lang="fr-BE" sz="2800" dirty="0"/>
              <a:t>, </a:t>
            </a:r>
            <a:r>
              <a:rPr lang="fr-BE" sz="2800" dirty="0" err="1"/>
              <a:t>droog</a:t>
            </a:r>
            <a:r>
              <a:rPr lang="fr-BE" sz="2800" dirty="0"/>
              <a:t>)</a:t>
            </a:r>
          </a:p>
          <a:p>
            <a:pPr eaLnBrk="1" hangingPunct="1">
              <a:spcAft>
                <a:spcPct val="20000"/>
              </a:spcAft>
              <a:defRPr/>
            </a:pPr>
            <a:r>
              <a:rPr lang="fr-BE" sz="2800" dirty="0" err="1"/>
              <a:t>Bewegingen</a:t>
            </a:r>
            <a:r>
              <a:rPr lang="fr-BE" sz="2800" dirty="0"/>
              <a:t> (</a:t>
            </a:r>
            <a:r>
              <a:rPr lang="fr-BE" sz="2800" dirty="0" err="1"/>
              <a:t>zwemmen</a:t>
            </a:r>
            <a:r>
              <a:rPr lang="fr-BE" sz="2800" dirty="0"/>
              <a:t>)</a:t>
            </a:r>
          </a:p>
          <a:p>
            <a:pPr eaLnBrk="1" hangingPunct="1">
              <a:spcAft>
                <a:spcPct val="20000"/>
              </a:spcAft>
              <a:defRPr/>
            </a:pPr>
            <a:r>
              <a:rPr lang="fr-BE" sz="2800" dirty="0" err="1"/>
              <a:t>Stroming</a:t>
            </a:r>
            <a:r>
              <a:rPr lang="fr-BE" sz="2800" dirty="0"/>
              <a:t>, </a:t>
            </a:r>
            <a:r>
              <a:rPr lang="fr-BE" sz="2800" dirty="0" err="1"/>
              <a:t>golven</a:t>
            </a:r>
            <a:endParaRPr lang="fr-BE" sz="2800" dirty="0"/>
          </a:p>
          <a:p>
            <a:pPr eaLnBrk="1" hangingPunct="1">
              <a:spcAft>
                <a:spcPct val="20000"/>
              </a:spcAft>
              <a:defRPr/>
            </a:pPr>
            <a:r>
              <a:rPr lang="fr-BE" sz="2800" dirty="0" err="1"/>
              <a:t>Reddingsvest</a:t>
            </a:r>
            <a:endParaRPr lang="fr-BE" sz="2800" dirty="0"/>
          </a:p>
          <a:p>
            <a:pPr eaLnBrk="1" hangingPunct="1">
              <a:spcAft>
                <a:spcPct val="20000"/>
              </a:spcAft>
              <a:defRPr/>
            </a:pPr>
            <a:r>
              <a:rPr lang="fr-BE" sz="2800" dirty="0" err="1"/>
              <a:t>Duur</a:t>
            </a:r>
            <a:r>
              <a:rPr lang="fr-BE" sz="2800" dirty="0"/>
              <a:t> van </a:t>
            </a:r>
            <a:r>
              <a:rPr lang="fr-BE" sz="2800" dirty="0" err="1"/>
              <a:t>blootstelling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/>
              <a:t>Preventie</a:t>
            </a:r>
            <a:endParaRPr lang="nl-N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ct val="50000"/>
              </a:spcAft>
              <a:defRPr/>
            </a:pPr>
            <a:r>
              <a:rPr lang="fr-BE"/>
              <a:t>Weten dat het bestaat (begin is sluipend)</a:t>
            </a:r>
          </a:p>
          <a:p>
            <a:pPr eaLnBrk="1" hangingPunct="1">
              <a:spcAft>
                <a:spcPct val="50000"/>
              </a:spcAft>
              <a:defRPr/>
            </a:pPr>
            <a:r>
              <a:rPr lang="fr-BE"/>
              <a:t>Aanpassen duikduur en duikdiepte:</a:t>
            </a:r>
            <a:br>
              <a:rPr lang="fr-BE"/>
            </a:br>
            <a:r>
              <a:rPr lang="fr-BE" sz="2400"/>
              <a:t>neopreen wordt samengedrukt bij toenemende diepte waardoor afname isolerend vermogen</a:t>
            </a:r>
          </a:p>
          <a:p>
            <a:pPr eaLnBrk="1" hangingPunct="1">
              <a:defRPr/>
            </a:pPr>
            <a:r>
              <a:rPr lang="fr-BE"/>
              <a:t>Drenkelingen houden zich zo stil mogelijk: </a:t>
            </a:r>
            <a:r>
              <a:rPr lang="fr-BE" sz="2400"/>
              <a:t>(bewegingen doen warmteverlies nog toenemen)</a:t>
            </a:r>
            <a:endParaRPr lang="nl-N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auto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04800"/>
            <a:ext cx="2593975" cy="634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/>
              <a:t>Behandeling</a:t>
            </a:r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fr-BE" dirty="0" err="1"/>
              <a:t>Warmteverlies</a:t>
            </a:r>
            <a:r>
              <a:rPr lang="fr-BE" dirty="0"/>
              <a:t> </a:t>
            </a:r>
            <a:r>
              <a:rPr lang="fr-BE" dirty="0" err="1"/>
              <a:t>stoppen</a:t>
            </a:r>
            <a:r>
              <a:rPr lang="fr-BE" dirty="0"/>
              <a:t> en </a:t>
            </a:r>
            <a:r>
              <a:rPr lang="fr-BE" dirty="0" err="1"/>
              <a:t>beschermen</a:t>
            </a:r>
            <a:r>
              <a:rPr lang="fr-BE" dirty="0"/>
              <a:t> </a:t>
            </a:r>
            <a:r>
              <a:rPr lang="fr-BE" dirty="0" err="1"/>
              <a:t>tegen</a:t>
            </a:r>
            <a:r>
              <a:rPr lang="fr-BE" dirty="0"/>
              <a:t> </a:t>
            </a:r>
            <a:r>
              <a:rPr lang="fr-BE" dirty="0" err="1"/>
              <a:t>verdere</a:t>
            </a:r>
            <a:r>
              <a:rPr lang="fr-BE" dirty="0"/>
              <a:t> </a:t>
            </a:r>
            <a:r>
              <a:rPr lang="fr-BE" dirty="0" err="1"/>
              <a:t>afkoeling</a:t>
            </a:r>
            <a:r>
              <a:rPr lang="fr-BE" dirty="0"/>
              <a:t> - </a:t>
            </a:r>
            <a:r>
              <a:rPr lang="fr-BE" dirty="0" err="1"/>
              <a:t>isolatiedeken</a:t>
            </a:r>
            <a:endParaRPr lang="fr-BE" dirty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fr-BE" dirty="0" err="1"/>
              <a:t>Traag</a:t>
            </a:r>
            <a:r>
              <a:rPr lang="fr-BE" dirty="0"/>
              <a:t> </a:t>
            </a:r>
            <a:r>
              <a:rPr lang="fr-BE" dirty="0" err="1"/>
              <a:t>opwarmen</a:t>
            </a:r>
            <a:endParaRPr lang="fr-BE" dirty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fr-BE" dirty="0"/>
              <a:t>Niet </a:t>
            </a:r>
            <a:r>
              <a:rPr lang="fr-BE" dirty="0" err="1"/>
              <a:t>beginnen</a:t>
            </a:r>
            <a:r>
              <a:rPr lang="fr-BE" dirty="0"/>
              <a:t> met </a:t>
            </a:r>
            <a:r>
              <a:rPr lang="fr-BE" dirty="0" err="1"/>
              <a:t>extremiteiten</a:t>
            </a:r>
            <a:r>
              <a:rPr lang="fr-BE" dirty="0"/>
              <a:t>: </a:t>
            </a:r>
            <a:r>
              <a:rPr lang="fr-BE" dirty="0" err="1"/>
              <a:t>risico</a:t>
            </a:r>
            <a:r>
              <a:rPr lang="fr-BE" dirty="0"/>
              <a:t> op </a:t>
            </a:r>
            <a:r>
              <a:rPr lang="fr-BE" dirty="0" err="1"/>
              <a:t>shock</a:t>
            </a:r>
            <a:endParaRPr lang="fr-BE" dirty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fr-BE" dirty="0" err="1"/>
              <a:t>Geen</a:t>
            </a:r>
            <a:r>
              <a:rPr lang="fr-BE" dirty="0"/>
              <a:t> </a:t>
            </a:r>
            <a:r>
              <a:rPr lang="fr-BE" dirty="0" err="1"/>
              <a:t>alcohol</a:t>
            </a:r>
            <a:endParaRPr lang="fr-BE" dirty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fr-BE" dirty="0" err="1"/>
              <a:t>Duikers</a:t>
            </a:r>
            <a:r>
              <a:rPr lang="fr-BE" dirty="0"/>
              <a:t> met hypothermie </a:t>
            </a:r>
            <a:r>
              <a:rPr lang="fr-BE" dirty="0" err="1"/>
              <a:t>kunnen</a:t>
            </a:r>
            <a:r>
              <a:rPr lang="fr-BE" dirty="0"/>
              <a:t> </a:t>
            </a:r>
            <a:r>
              <a:rPr lang="fr-BE" dirty="0" err="1"/>
              <a:t>zichzelf</a:t>
            </a:r>
            <a:r>
              <a:rPr lang="fr-BE" dirty="0"/>
              <a:t> niet </a:t>
            </a:r>
            <a:r>
              <a:rPr lang="fr-BE" dirty="0" err="1"/>
              <a:t>behelpen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4530725"/>
          </a:xfrm>
        </p:spPr>
        <p:txBody>
          <a:bodyPr/>
          <a:lstStyle/>
          <a:p>
            <a:r>
              <a:rPr lang="nl-BE" sz="2800" dirty="0" err="1"/>
              <a:t>Titanic</a:t>
            </a:r>
            <a:r>
              <a:rPr lang="nl-BE" sz="2800" dirty="0"/>
              <a:t>, 14/04/1912</a:t>
            </a:r>
          </a:p>
          <a:p>
            <a:r>
              <a:rPr lang="nl-BE" sz="2800" dirty="0"/>
              <a:t>Water 0 °C, kalme zee</a:t>
            </a:r>
          </a:p>
          <a:p>
            <a:r>
              <a:rPr lang="nl-BE" sz="2800" dirty="0"/>
              <a:t>2200 opvarenden - 700 in reddingsboten - 1000 in het water (allen hadden reddingsvest)</a:t>
            </a:r>
          </a:p>
          <a:p>
            <a:r>
              <a:rPr lang="nl-BE" sz="2800" dirty="0"/>
              <a:t>Na 6 uur iedereen in de reddingsboten gered maar alle drenkelingen overleden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473" y="260648"/>
            <a:ext cx="447675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2007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688"/>
            <a:ext cx="8229600" cy="5184576"/>
          </a:xfrm>
        </p:spPr>
        <p:txBody>
          <a:bodyPr/>
          <a:lstStyle/>
          <a:p>
            <a:pPr eaLnBrk="1" hangingPunct="1">
              <a:defRPr/>
            </a:pPr>
            <a:r>
              <a:rPr lang="nl-BE" dirty="0"/>
              <a:t>Belangrijke doodsoorzaak bij slachtoffers te water</a:t>
            </a:r>
          </a:p>
          <a:p>
            <a:pPr eaLnBrk="1" hangingPunct="1">
              <a:defRPr/>
            </a:pPr>
            <a:r>
              <a:rPr lang="nl-BE" dirty="0"/>
              <a:t>Hypothermie is voorbeschikkend voor andere ongevallen</a:t>
            </a:r>
          </a:p>
          <a:p>
            <a:pPr eaLnBrk="1" hangingPunct="1">
              <a:defRPr/>
            </a:pPr>
            <a:r>
              <a:rPr lang="nl-BE" dirty="0"/>
              <a:t>Komt vooral voor bij</a:t>
            </a:r>
          </a:p>
          <a:p>
            <a:pPr lvl="1" eaLnBrk="1" hangingPunct="1">
              <a:defRPr/>
            </a:pPr>
            <a:r>
              <a:rPr lang="nl-BE" dirty="0"/>
              <a:t>Zwemmers</a:t>
            </a:r>
          </a:p>
          <a:p>
            <a:pPr lvl="1" eaLnBrk="1" hangingPunct="1">
              <a:defRPr/>
            </a:pPr>
            <a:r>
              <a:rPr lang="nl-BE" dirty="0"/>
              <a:t>Sportduikers</a:t>
            </a:r>
          </a:p>
          <a:p>
            <a:pPr lvl="1" eaLnBrk="1" hangingPunct="1">
              <a:defRPr/>
            </a:pPr>
            <a:r>
              <a:rPr lang="nl-BE" dirty="0"/>
              <a:t>Windsurfers en zeilers (</a:t>
            </a:r>
            <a:r>
              <a:rPr lang="nl-BE" dirty="0" err="1"/>
              <a:t>windchill</a:t>
            </a:r>
            <a:r>
              <a:rPr lang="nl-BE" dirty="0"/>
              <a:t>-effect – gevoelstemperatuur lager dan werkelijke temperatuur door luchtstroming)</a:t>
            </a:r>
          </a:p>
          <a:p>
            <a:pPr lvl="1" eaLnBrk="1" hangingPunct="1">
              <a:defRPr/>
            </a:pPr>
            <a:r>
              <a:rPr lang="nl-BE" dirty="0"/>
              <a:t>Drenkelingen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C6B1-6128-491D-B04C-49FBD9B5624B}" type="slidenum">
              <a:rPr lang="nl-BE" altLang="nl-BE"/>
              <a:pPr/>
              <a:t>4</a:t>
            </a:fld>
            <a:endParaRPr lang="nl-BE" altLang="nl-BE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19100"/>
            <a:ext cx="8250237" cy="825500"/>
          </a:xfrm>
        </p:spPr>
        <p:txBody>
          <a:bodyPr/>
          <a:lstStyle/>
          <a:p>
            <a:r>
              <a:rPr lang="nl-NL" altLang="nl-BE" sz="4000" dirty="0" err="1"/>
              <a:t>Temperatuursregeling</a:t>
            </a:r>
            <a:r>
              <a:rPr lang="nl-NL" altLang="nl-BE" sz="4000" dirty="0"/>
              <a:t> v/h lichaam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411288"/>
            <a:ext cx="8229600" cy="4898032"/>
          </a:xfrm>
        </p:spPr>
        <p:txBody>
          <a:bodyPr/>
          <a:lstStyle/>
          <a:p>
            <a:r>
              <a:rPr lang="nl-BE" altLang="nl-BE" dirty="0"/>
              <a:t>Kerntemperatuur wordt nauwkeurig op 37 °C gehouden</a:t>
            </a:r>
          </a:p>
          <a:p>
            <a:r>
              <a:rPr lang="nl-BE" altLang="nl-BE" dirty="0"/>
              <a:t>Uitwisseling van warmte tussen lichaam en omgeving hoofdzakelijk via de </a:t>
            </a:r>
            <a:r>
              <a:rPr lang="nl-BE" altLang="nl-BE" dirty="0">
                <a:solidFill>
                  <a:srgbClr val="FFC000"/>
                </a:solidFill>
              </a:rPr>
              <a:t>huid</a:t>
            </a:r>
          </a:p>
          <a:p>
            <a:r>
              <a:rPr lang="nl-BE" altLang="nl-BE" dirty="0"/>
              <a:t>Diameter van de bloedvaten van huid en onderliggende weefsels bepaalt hoeveel bloed (en dus warmte) naar huid gaat</a:t>
            </a:r>
          </a:p>
        </p:txBody>
      </p:sp>
    </p:spTree>
    <p:extLst>
      <p:ext uri="{BB962C8B-B14F-4D97-AF65-F5344CB8AC3E}">
        <p14:creationId xmlns:p14="http://schemas.microsoft.com/office/powerpoint/2010/main" val="2624203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22" t="10107"/>
          <a:stretch/>
        </p:blipFill>
        <p:spPr>
          <a:xfrm>
            <a:off x="5292080" y="1167099"/>
            <a:ext cx="3456384" cy="4432332"/>
          </a:xfrm>
          <a:prstGeom prst="rect">
            <a:avLst/>
          </a:prstGeom>
        </p:spPr>
      </p:pic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251520" y="1130523"/>
            <a:ext cx="4824536" cy="4530725"/>
          </a:xfrm>
        </p:spPr>
        <p:txBody>
          <a:bodyPr/>
          <a:lstStyle/>
          <a:p>
            <a:r>
              <a:rPr lang="nl-BE" altLang="nl-BE" dirty="0">
                <a:sym typeface="Wingdings" panose="05000000000000000000" pitchFamily="2" charset="2"/>
              </a:rPr>
              <a:t>In koude omgeving gaan bloedvaten dicht (</a:t>
            </a:r>
            <a:r>
              <a:rPr lang="nl-BE" altLang="nl-BE" dirty="0">
                <a:solidFill>
                  <a:srgbClr val="FFC000"/>
                </a:solidFill>
                <a:sym typeface="Wingdings" panose="05000000000000000000" pitchFamily="2" charset="2"/>
              </a:rPr>
              <a:t>vasoconstrictie</a:t>
            </a:r>
            <a:r>
              <a:rPr lang="nl-BE" altLang="nl-BE" dirty="0">
                <a:sym typeface="Wingdings" panose="05000000000000000000" pitchFamily="2" charset="2"/>
              </a:rPr>
              <a:t>)  minder warmteverlies</a:t>
            </a:r>
          </a:p>
          <a:p>
            <a:r>
              <a:rPr lang="nl-BE" altLang="nl-BE" dirty="0">
                <a:sym typeface="Wingdings" panose="05000000000000000000" pitchFamily="2" charset="2"/>
              </a:rPr>
              <a:t>In warme omgeving gaan bloedvaten open (</a:t>
            </a:r>
            <a:r>
              <a:rPr lang="nl-BE" altLang="nl-BE" dirty="0">
                <a:solidFill>
                  <a:srgbClr val="FFC000"/>
                </a:solidFill>
                <a:sym typeface="Wingdings" panose="05000000000000000000" pitchFamily="2" charset="2"/>
              </a:rPr>
              <a:t>vasodilatatie</a:t>
            </a:r>
            <a:r>
              <a:rPr lang="nl-BE" altLang="nl-BE" dirty="0">
                <a:sym typeface="Wingdings" panose="05000000000000000000" pitchFamily="2" charset="2"/>
              </a:rPr>
              <a:t>)  meer warmteverlies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8935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1C6B1-6128-491D-B04C-49FBD9B5624B}" type="slidenum">
              <a:rPr lang="nl-BE" altLang="nl-BE"/>
              <a:pPr/>
              <a:t>6</a:t>
            </a:fld>
            <a:endParaRPr lang="nl-BE" altLang="nl-BE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548680"/>
            <a:ext cx="8229600" cy="5976664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nl-BE" dirty="0"/>
              <a:t>Bloedvaten van hoofdhuid: minder mogelijkheid tot vasoconstrictie </a:t>
            </a:r>
            <a:r>
              <a:rPr lang="nl-BE" dirty="0">
                <a:sym typeface="Wingdings" pitchFamily="2" charset="2"/>
              </a:rPr>
              <a:t> blijvend warmteverlies</a:t>
            </a:r>
          </a:p>
          <a:p>
            <a:r>
              <a:rPr lang="nl-BE" altLang="nl-BE" dirty="0"/>
              <a:t>Warmteverlies via ademhaling: belangrijk bij grote diepte (toenemende densiteit van het </a:t>
            </a:r>
            <a:r>
              <a:rPr lang="nl-BE" altLang="nl-BE" dirty="0" err="1"/>
              <a:t>ademgas</a:t>
            </a:r>
            <a:r>
              <a:rPr lang="nl-BE" altLang="nl-BE" dirty="0"/>
              <a:t>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nl-BE" altLang="nl-BE" dirty="0"/>
              <a:t>Bij dalen van de kerntemperatuur: </a:t>
            </a:r>
            <a:r>
              <a:rPr lang="nl-BE" altLang="nl-BE" u="sng" dirty="0">
                <a:solidFill>
                  <a:srgbClr val="FFC000"/>
                </a:solidFill>
              </a:rPr>
              <a:t>rillen</a:t>
            </a:r>
          </a:p>
          <a:p>
            <a:pPr lvl="1"/>
            <a:r>
              <a:rPr lang="nl-BE" altLang="nl-BE" dirty="0"/>
              <a:t>Onvrijwillige spierbewegingen</a:t>
            </a:r>
          </a:p>
          <a:p>
            <a:pPr lvl="1"/>
            <a:r>
              <a:rPr lang="nl-BE" altLang="nl-BE" dirty="0"/>
              <a:t>Opdrijven van warmteproductie</a:t>
            </a:r>
          </a:p>
          <a:p>
            <a:pPr lvl="1"/>
            <a:r>
              <a:rPr lang="nl-BE" altLang="nl-BE" dirty="0"/>
              <a:t>Stopt bij verdere daling v/d </a:t>
            </a:r>
            <a:br>
              <a:rPr lang="nl-BE" altLang="nl-BE" dirty="0"/>
            </a:br>
            <a:r>
              <a:rPr lang="nl-BE" altLang="nl-BE" dirty="0"/>
              <a:t>kerntemperatuur &lt; 33°C</a:t>
            </a:r>
          </a:p>
          <a:p>
            <a:endParaRPr lang="nl-BE" altLang="nl-BE" dirty="0"/>
          </a:p>
        </p:txBody>
      </p:sp>
      <p:pic>
        <p:nvPicPr>
          <p:cNvPr id="2" name="Afbeelding 1" descr="rillen.jpg">
            <a:extLst>
              <a:ext uri="{FF2B5EF4-FFF2-40B4-BE49-F238E27FC236}">
                <a16:creationId xmlns:a16="http://schemas.microsoft.com/office/drawing/2014/main" id="{496C36AA-DC03-5299-6EE9-0225D6E69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866891"/>
            <a:ext cx="1057139" cy="160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1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BE" dirty="0"/>
              <a:t>Warmteverlies in water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nl-BE" sz="2800" dirty="0"/>
              <a:t>Temperatuur </a:t>
            </a:r>
            <a:r>
              <a:rPr lang="nl-BE" sz="2800" dirty="0">
                <a:cs typeface="Arial" charset="0"/>
              </a:rPr>
              <a:t>≠</a:t>
            </a:r>
            <a:r>
              <a:rPr lang="nl-BE" sz="2800" dirty="0"/>
              <a:t> warmtecapaciteit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l-BE" altLang="nl-BE" sz="2800" dirty="0"/>
              <a:t>Warmtecapaciteit van water &gt;&gt; lucht.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l-BE" altLang="nl-BE" sz="2800" dirty="0"/>
              <a:t>Warmtegeleiding in water &gt; lucht.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l-BE" altLang="nl-BE" sz="2800" dirty="0">
                <a:solidFill>
                  <a:srgbClr val="FFC000"/>
                </a:solidFill>
              </a:rPr>
              <a:t>Warmteverlies in water is ongeveer 25 x groter dan in lucht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l-BE" altLang="nl-BE" sz="2800" dirty="0"/>
              <a:t>Rond de huid klein stilstaand laagje water dat opgewarmd wordt en ook wat isoleert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l-BE" altLang="nl-BE" sz="2800" dirty="0">
                <a:solidFill>
                  <a:srgbClr val="FFC000"/>
                </a:solidFill>
              </a:rPr>
              <a:t>Bewegen of stroming </a:t>
            </a:r>
            <a:r>
              <a:rPr lang="nl-BE" altLang="nl-BE" sz="2800" dirty="0"/>
              <a:t>verbreekt dit laagje water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l-BE" altLang="nl-BE" sz="2800" dirty="0"/>
              <a:t>Rillen werkt niet goed in het water</a:t>
            </a:r>
          </a:p>
          <a:p>
            <a:pPr>
              <a:buFont typeface="Wingdings"/>
              <a:buChar char="è"/>
            </a:pPr>
            <a:endParaRPr lang="nl-BE" altLang="nl-B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/>
              <a:t>Effecten van de koude</a:t>
            </a:r>
            <a:endParaRPr lang="nl-NL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spcAft>
                <a:spcPct val="20000"/>
              </a:spcAft>
              <a:buFont typeface="+mj-lt"/>
              <a:buAutoNum type="arabicPeriod"/>
              <a:defRPr/>
            </a:pPr>
            <a:r>
              <a:rPr lang="fr-BE" dirty="0" err="1"/>
              <a:t>Koude-shock</a:t>
            </a:r>
            <a:r>
              <a:rPr lang="fr-BE" dirty="0"/>
              <a:t> (</a:t>
            </a:r>
            <a:r>
              <a:rPr lang="fr-BE" dirty="0" err="1"/>
              <a:t>hydrocutie</a:t>
            </a:r>
            <a:r>
              <a:rPr lang="fr-BE" dirty="0"/>
              <a:t>)</a:t>
            </a:r>
          </a:p>
          <a:p>
            <a:pPr marL="514350" indent="-514350" eaLnBrk="1" hangingPunct="1">
              <a:spcAft>
                <a:spcPct val="20000"/>
              </a:spcAft>
              <a:buFont typeface="+mj-lt"/>
              <a:buAutoNum type="arabicPeriod"/>
              <a:defRPr/>
            </a:pPr>
            <a:r>
              <a:rPr lang="fr-BE" dirty="0" err="1"/>
              <a:t>Perifere</a:t>
            </a:r>
            <a:r>
              <a:rPr lang="fr-BE" dirty="0"/>
              <a:t> </a:t>
            </a:r>
            <a:r>
              <a:rPr lang="fr-BE" dirty="0" err="1"/>
              <a:t>afkoeling</a:t>
            </a:r>
            <a:endParaRPr lang="fr-BE" dirty="0"/>
          </a:p>
          <a:p>
            <a:pPr marL="514350" indent="-514350" eaLnBrk="1" hangingPunct="1">
              <a:spcAft>
                <a:spcPct val="20000"/>
              </a:spcAft>
              <a:buFont typeface="+mj-lt"/>
              <a:buAutoNum type="arabicPeriod"/>
              <a:defRPr/>
            </a:pPr>
            <a:r>
              <a:rPr lang="fr-BE" dirty="0" err="1"/>
              <a:t>Lichte</a:t>
            </a:r>
            <a:r>
              <a:rPr lang="fr-BE" dirty="0"/>
              <a:t> hypothermie: </a:t>
            </a:r>
            <a:r>
              <a:rPr lang="fr-BE" dirty="0" err="1"/>
              <a:t>kerntemperatuur</a:t>
            </a:r>
            <a:r>
              <a:rPr lang="fr-BE" dirty="0"/>
              <a:t> </a:t>
            </a:r>
            <a:r>
              <a:rPr lang="fr-BE" dirty="0" err="1"/>
              <a:t>tussen</a:t>
            </a:r>
            <a:r>
              <a:rPr lang="fr-BE" dirty="0"/>
              <a:t> 33 en 35 °C</a:t>
            </a:r>
          </a:p>
          <a:p>
            <a:pPr marL="514350" indent="-514350" eaLnBrk="1" hangingPunct="1">
              <a:spcAft>
                <a:spcPct val="20000"/>
              </a:spcAft>
              <a:buFont typeface="+mj-lt"/>
              <a:buAutoNum type="arabicPeriod"/>
              <a:defRPr/>
            </a:pPr>
            <a:r>
              <a:rPr lang="fr-BE" dirty="0" err="1"/>
              <a:t>Ernstige</a:t>
            </a:r>
            <a:r>
              <a:rPr lang="fr-BE" dirty="0"/>
              <a:t> hypothermie: </a:t>
            </a:r>
            <a:r>
              <a:rPr lang="fr-BE" dirty="0" err="1"/>
              <a:t>kerntemperatuur</a:t>
            </a:r>
            <a:r>
              <a:rPr lang="fr-BE" dirty="0"/>
              <a:t> &lt; 33 °C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876300"/>
          </a:xfrm>
        </p:spPr>
        <p:txBody>
          <a:bodyPr/>
          <a:lstStyle/>
          <a:p>
            <a:pPr eaLnBrk="1" hangingPunct="1">
              <a:defRPr/>
            </a:pPr>
            <a:r>
              <a:rPr lang="fr-BE" dirty="0"/>
              <a:t>1. </a:t>
            </a:r>
            <a:r>
              <a:rPr lang="fr-BE" dirty="0" err="1"/>
              <a:t>Koude-shock</a:t>
            </a:r>
            <a:endParaRPr lang="nl-NL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37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fr-BE" sz="2800" dirty="0" err="1"/>
              <a:t>Onmiddellijke</a:t>
            </a:r>
            <a:r>
              <a:rPr lang="fr-BE" sz="2800" dirty="0"/>
              <a:t> </a:t>
            </a:r>
            <a:r>
              <a:rPr lang="fr-BE" sz="2800" dirty="0" err="1"/>
              <a:t>reactie</a:t>
            </a:r>
            <a:r>
              <a:rPr lang="fr-BE" sz="2800" dirty="0"/>
              <a:t> op </a:t>
            </a:r>
            <a:r>
              <a:rPr lang="fr-BE" sz="2800" dirty="0" err="1"/>
              <a:t>onderdompeling</a:t>
            </a:r>
            <a:r>
              <a:rPr lang="fr-BE" sz="2800" dirty="0"/>
              <a:t> in </a:t>
            </a:r>
            <a:r>
              <a:rPr lang="fr-BE" sz="2800" dirty="0" err="1"/>
              <a:t>koud</a:t>
            </a:r>
            <a:r>
              <a:rPr lang="fr-BE" sz="2800" dirty="0"/>
              <a:t> water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fr-BE" sz="2800" dirty="0" err="1"/>
              <a:t>Diepe</a:t>
            </a:r>
            <a:r>
              <a:rPr lang="fr-BE" sz="2800" dirty="0"/>
              <a:t> </a:t>
            </a:r>
            <a:r>
              <a:rPr lang="fr-BE" sz="2800" dirty="0" err="1"/>
              <a:t>inademing</a:t>
            </a:r>
            <a:r>
              <a:rPr lang="fr-BE" sz="2800" dirty="0"/>
              <a:t> </a:t>
            </a:r>
            <a:r>
              <a:rPr lang="fr-BE" sz="2800" dirty="0" err="1"/>
              <a:t>gevolgd</a:t>
            </a:r>
            <a:r>
              <a:rPr lang="fr-BE" sz="2800" dirty="0"/>
              <a:t> </a:t>
            </a:r>
            <a:r>
              <a:rPr lang="fr-BE" sz="2800" dirty="0" err="1"/>
              <a:t>door</a:t>
            </a:r>
            <a:r>
              <a:rPr lang="fr-BE" sz="2800" dirty="0"/>
              <a:t> </a:t>
            </a:r>
            <a:r>
              <a:rPr lang="fr-BE" sz="2800" dirty="0" err="1"/>
              <a:t>oncontroleerbare</a:t>
            </a:r>
            <a:r>
              <a:rPr lang="fr-BE" sz="2800" dirty="0"/>
              <a:t> </a:t>
            </a:r>
            <a:r>
              <a:rPr lang="fr-BE" sz="2800" dirty="0" err="1"/>
              <a:t>hyperventilatie</a:t>
            </a:r>
            <a:r>
              <a:rPr lang="fr-BE" sz="2800" dirty="0"/>
              <a:t> – </a:t>
            </a:r>
            <a:r>
              <a:rPr lang="fr-BE" sz="2800" dirty="0" err="1"/>
              <a:t>gevaar</a:t>
            </a:r>
            <a:r>
              <a:rPr lang="fr-BE" sz="2800" dirty="0"/>
              <a:t> op </a:t>
            </a:r>
            <a:r>
              <a:rPr lang="fr-BE" sz="2800" dirty="0" err="1"/>
              <a:t>aspiratie</a:t>
            </a:r>
            <a:r>
              <a:rPr lang="fr-BE" sz="2800" dirty="0"/>
              <a:t> van water en </a:t>
            </a:r>
            <a:r>
              <a:rPr lang="fr-BE" sz="2800" dirty="0" err="1"/>
              <a:t>verdrinking</a:t>
            </a:r>
            <a:endParaRPr lang="fr-BE" sz="2800" dirty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fr-BE" sz="2800" dirty="0"/>
              <a:t>Intense </a:t>
            </a:r>
            <a:r>
              <a:rPr lang="fr-BE" sz="2800" dirty="0" err="1"/>
              <a:t>samentrekking</a:t>
            </a:r>
            <a:r>
              <a:rPr lang="fr-BE" sz="2800" dirty="0"/>
              <a:t> van de </a:t>
            </a:r>
            <a:r>
              <a:rPr lang="fr-BE" sz="2800" dirty="0" err="1"/>
              <a:t>huidbloedvaten</a:t>
            </a:r>
            <a:r>
              <a:rPr lang="fr-BE" sz="2800" dirty="0"/>
              <a:t> – kan </a:t>
            </a:r>
            <a:r>
              <a:rPr lang="fr-BE" sz="2800" dirty="0" err="1"/>
              <a:t>leiden</a:t>
            </a:r>
            <a:r>
              <a:rPr lang="fr-BE" sz="2800" dirty="0"/>
              <a:t> </a:t>
            </a:r>
            <a:r>
              <a:rPr lang="fr-BE" sz="2800" dirty="0" err="1"/>
              <a:t>tot</a:t>
            </a:r>
            <a:r>
              <a:rPr lang="fr-BE" sz="2800" dirty="0"/>
              <a:t> </a:t>
            </a:r>
            <a:r>
              <a:rPr lang="fr-BE" sz="2800" dirty="0" err="1"/>
              <a:t>overbelasting</a:t>
            </a:r>
            <a:r>
              <a:rPr lang="fr-BE" sz="2800" dirty="0"/>
              <a:t> van </a:t>
            </a:r>
            <a:r>
              <a:rPr lang="fr-BE" sz="2800" dirty="0" err="1"/>
              <a:t>het</a:t>
            </a:r>
            <a:r>
              <a:rPr lang="fr-BE" sz="2800" dirty="0"/>
              <a:t> hart </a:t>
            </a:r>
            <a:r>
              <a:rPr lang="fr-BE" sz="2800" dirty="0" err="1"/>
              <a:t>bij</a:t>
            </a:r>
            <a:r>
              <a:rPr lang="fr-BE" sz="2800" dirty="0"/>
              <a:t> niet-</a:t>
            </a:r>
            <a:r>
              <a:rPr lang="fr-BE" sz="2800" dirty="0" err="1"/>
              <a:t>fitte</a:t>
            </a:r>
            <a:r>
              <a:rPr lang="fr-BE" sz="2800" dirty="0"/>
              <a:t> </a:t>
            </a:r>
            <a:r>
              <a:rPr lang="fr-BE" sz="2800" dirty="0" err="1"/>
              <a:t>personen</a:t>
            </a:r>
            <a:endParaRPr lang="fr-BE" sz="2800" dirty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fr-BE" sz="2800" dirty="0" err="1"/>
              <a:t>Hartritmestoornissen</a:t>
            </a:r>
            <a:r>
              <a:rPr lang="fr-BE" sz="2800" dirty="0"/>
              <a:t> die </a:t>
            </a:r>
            <a:r>
              <a:rPr lang="fr-BE" sz="2800" dirty="0" err="1"/>
              <a:t>oorzaak</a:t>
            </a:r>
            <a:r>
              <a:rPr lang="fr-BE" sz="2800" dirty="0"/>
              <a:t> </a:t>
            </a:r>
            <a:r>
              <a:rPr lang="fr-BE" sz="2800" dirty="0" err="1"/>
              <a:t>kunnen</a:t>
            </a:r>
            <a:r>
              <a:rPr lang="fr-BE" sz="2800" dirty="0"/>
              <a:t> </a:t>
            </a:r>
            <a:r>
              <a:rPr lang="fr-BE" sz="2800" dirty="0" err="1"/>
              <a:t>zijn</a:t>
            </a:r>
            <a:r>
              <a:rPr lang="fr-BE" sz="2800" dirty="0"/>
              <a:t> van </a:t>
            </a:r>
            <a:r>
              <a:rPr lang="fr-BE" sz="2800" dirty="0" err="1"/>
              <a:t>plotse</a:t>
            </a:r>
            <a:r>
              <a:rPr lang="fr-BE" sz="2800" dirty="0"/>
              <a:t> </a:t>
            </a:r>
            <a:r>
              <a:rPr lang="fr-BE" sz="2800" dirty="0" err="1"/>
              <a:t>dood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theme/theme1.xml><?xml version="1.0" encoding="utf-8"?>
<a:theme xmlns:a="http://schemas.openxmlformats.org/drawingml/2006/main" name="1_Baan">
  <a:themeElements>
    <a:clrScheme name="1_Baan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1_Ba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aan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an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an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an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an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an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an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an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an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577</Words>
  <Application>Microsoft Office PowerPoint</Application>
  <PresentationFormat>Diavoorstelling (4:3)</PresentationFormat>
  <Paragraphs>84</Paragraphs>
  <Slides>19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Wingdings</vt:lpstr>
      <vt:lpstr>1_Baan</vt:lpstr>
      <vt:lpstr>Photo Editor-foto</vt:lpstr>
      <vt:lpstr>Effecten van de koude Hypothermie - onderkoeling</vt:lpstr>
      <vt:lpstr>PowerPoint-presentatie</vt:lpstr>
      <vt:lpstr>PowerPoint-presentatie</vt:lpstr>
      <vt:lpstr>Temperatuursregeling v/h lichaam</vt:lpstr>
      <vt:lpstr>PowerPoint-presentatie</vt:lpstr>
      <vt:lpstr>PowerPoint-presentatie</vt:lpstr>
      <vt:lpstr>Warmteverlies in water</vt:lpstr>
      <vt:lpstr>Effecten van de koude</vt:lpstr>
      <vt:lpstr>1. Koude-shock</vt:lpstr>
      <vt:lpstr>2. Perifere afkoeling</vt:lpstr>
      <vt:lpstr>3. Lichte hypothermie (tot 33 °C)</vt:lpstr>
      <vt:lpstr>4. Ernstige hypothermie (&lt; 33 °C)</vt:lpstr>
      <vt:lpstr>PowerPoint-presentatie</vt:lpstr>
      <vt:lpstr>PowerPoint-presentatie</vt:lpstr>
      <vt:lpstr>PowerPoint-presentatie</vt:lpstr>
      <vt:lpstr>Beïnvloedende factoren</vt:lpstr>
      <vt:lpstr>Preventie</vt:lpstr>
      <vt:lpstr>PowerPoint-presentatie</vt:lpstr>
      <vt:lpstr>Behandeling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Hypothermie of onderkoeling</dc:title>
  <dc:creator>Microsoft User</dc:creator>
  <cp:lastModifiedBy>Filip Gallant</cp:lastModifiedBy>
  <cp:revision>54</cp:revision>
  <dcterms:created xsi:type="dcterms:W3CDTF">2003-01-29T20:19:29Z</dcterms:created>
  <dcterms:modified xsi:type="dcterms:W3CDTF">2022-09-26T12:04:46Z</dcterms:modified>
</cp:coreProperties>
</file>